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2" r:id="rId6"/>
    <p:sldId id="281" r:id="rId7"/>
  </p:sldIdLst>
  <p:sldSz cx="12192000" cy="6858000"/>
  <p:notesSz cx="6858000" cy="9144000"/>
  <p:embeddedFontLst>
    <p:embeddedFont>
      <p:font typeface="A Nasr" panose="020B0604020202020204" charset="-78"/>
      <p:regular r:id="rId9"/>
    </p:embeddedFont>
    <p:embeddedFont>
      <p:font typeface="B Titr" panose="00000700000000000000" pitchFamily="2" charset="-78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61E5E5-4857-4C61-A9E7-A7722696A186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554CA3-E2B5-4B9F-9A04-4C95628668B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58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4CA3-E2B5-4B9F-9A04-4C95628668B0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993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4CA3-E2B5-4B9F-9A04-4C95628668B0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490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4CA3-E2B5-4B9F-9A04-4C95628668B0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265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4CA3-E2B5-4B9F-9A04-4C95628668B0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85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4CA3-E2B5-4B9F-9A04-4C95628668B0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9329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54CA3-E2B5-4B9F-9A04-4C95628668B0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852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58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511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61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73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64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40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94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9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35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59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96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B4E66-A371-46D1-B52C-AB1A9BB906A1}" type="datetimeFigureOut">
              <a:rPr lang="fa-IR" smtClean="0"/>
              <a:t>03/04/1442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8AAF-DB1B-4801-B9BD-A31ACADD559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236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44134"/>
            <a:ext cx="9144000" cy="3369809"/>
          </a:xfrm>
        </p:spPr>
        <p:txBody>
          <a:bodyPr>
            <a:no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A Nasr" panose="02000000000000000000" pitchFamily="2" charset="-78"/>
                <a:cs typeface="A Nasr" panose="02000000000000000000" pitchFamily="2" charset="-78"/>
              </a:rPr>
              <a:t>C</a:t>
            </a:r>
            <a:r>
              <a:rPr lang="en-US" sz="16600" b="1" dirty="0" smtClean="0">
                <a:solidFill>
                  <a:srgbClr val="00B050"/>
                </a:solidFill>
                <a:latin typeface="A Nasr" panose="02000000000000000000" pitchFamily="2" charset="-78"/>
                <a:cs typeface="A Nasr" panose="02000000000000000000" pitchFamily="2" charset="-78"/>
              </a:rPr>
              <a:t>h</a:t>
            </a:r>
            <a:r>
              <a:rPr lang="en-US" sz="16600" b="1" dirty="0" smtClean="0">
                <a:solidFill>
                  <a:srgbClr val="FFC000"/>
                </a:solidFill>
                <a:latin typeface="A Nasr" panose="02000000000000000000" pitchFamily="2" charset="-78"/>
                <a:cs typeface="A Nasr" panose="02000000000000000000" pitchFamily="2" charset="-78"/>
              </a:rPr>
              <a:t>o</a:t>
            </a:r>
            <a:r>
              <a:rPr lang="en-US" sz="16600" b="1" dirty="0" smtClean="0">
                <a:solidFill>
                  <a:srgbClr val="0070C0"/>
                </a:solidFill>
                <a:latin typeface="A Nasr" panose="02000000000000000000" pitchFamily="2" charset="-78"/>
                <a:cs typeface="A Nasr" panose="02000000000000000000" pitchFamily="2" charset="-78"/>
              </a:rPr>
              <a:t>r</a:t>
            </a:r>
            <a:r>
              <a:rPr lang="en-US" sz="16600" b="1" dirty="0" smtClean="0">
                <a:solidFill>
                  <a:srgbClr val="7030A0"/>
                </a:solidFill>
                <a:latin typeface="A Nasr" panose="02000000000000000000" pitchFamily="2" charset="-78"/>
                <a:cs typeface="A Nasr" panose="02000000000000000000" pitchFamily="2" charset="-78"/>
              </a:rPr>
              <a:t>d</a:t>
            </a:r>
            <a:endParaRPr lang="fa-IR" sz="16600" b="1" dirty="0">
              <a:solidFill>
                <a:srgbClr val="7030A0"/>
              </a:solidFill>
              <a:latin typeface="A Nasr" panose="02000000000000000000" pitchFamily="2" charset="-78"/>
              <a:cs typeface="A Nasr" panose="02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612131">
            <a:off x="6024554" y="3865749"/>
            <a:ext cx="3190498" cy="88721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C7sus4</a:t>
            </a:r>
            <a:endParaRPr lang="fa-IR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30475" y="3311499"/>
            <a:ext cx="7215188" cy="131454"/>
            <a:chOff x="2530475" y="3221346"/>
            <a:chExt cx="7215188" cy="131454"/>
          </a:xfrm>
        </p:grpSpPr>
        <p:sp>
          <p:nvSpPr>
            <p:cNvPr id="4" name="Rectangle 3"/>
            <p:cNvSpPr/>
            <p:nvPr/>
          </p:nvSpPr>
          <p:spPr>
            <a:xfrm>
              <a:off x="2530475" y="3221347"/>
              <a:ext cx="1817687" cy="1314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48163" y="3221347"/>
              <a:ext cx="1543050" cy="1314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91213" y="3221347"/>
              <a:ext cx="1543050" cy="131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34263" y="3221346"/>
              <a:ext cx="1001712" cy="13145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35975" y="3221346"/>
              <a:ext cx="1309688" cy="13145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 rot="977107">
            <a:off x="4617377" y="5059997"/>
            <a:ext cx="3190498" cy="8872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Fm7b5</a:t>
            </a:r>
            <a:endParaRPr lang="fa-IR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043656" y="4552032"/>
            <a:ext cx="3449844" cy="8872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G(add9)</a:t>
            </a:r>
            <a:endParaRPr lang="fa-IR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546924">
            <a:off x="2711532" y="3795276"/>
            <a:ext cx="3190498" cy="8872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E6/9</a:t>
            </a:r>
            <a:endParaRPr lang="fa-IR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31975" y="5563021"/>
            <a:ext cx="3449844" cy="8872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C13sus4</a:t>
            </a:r>
            <a:endParaRPr lang="fa-IR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0612131">
            <a:off x="7855583" y="5611839"/>
            <a:ext cx="3190498" cy="8872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endParaRPr lang="fa-IR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20812870">
            <a:off x="416889" y="4552032"/>
            <a:ext cx="3449844" cy="8872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Cm6</a:t>
            </a:r>
            <a:endParaRPr lang="fa-IR" sz="72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86300" y="596900"/>
            <a:ext cx="6464300" cy="25527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3800" dirty="0" smtClean="0">
                <a:cs typeface="B Titr" panose="00000700000000000000" pitchFamily="2" charset="-78"/>
              </a:rPr>
              <a:t>آکورد</a:t>
            </a:r>
            <a:endParaRPr lang="fa-IR" sz="13800" dirty="0"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 rot="409672">
            <a:off x="4259884" y="481253"/>
            <a:ext cx="2968107" cy="315471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fa-IR" sz="19900" dirty="0" smtClean="0">
                <a:solidFill>
                  <a:schemeClr val="accent4"/>
                </a:solidFill>
                <a:cs typeface="B Titr" panose="00000700000000000000" pitchFamily="2" charset="-78"/>
              </a:rPr>
              <a:t>؟!</a:t>
            </a:r>
            <a:endParaRPr lang="fa-IR" sz="19900" dirty="0">
              <a:solidFill>
                <a:schemeClr val="accent4"/>
              </a:solidFill>
              <a:cs typeface="B Titr" panose="000007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 rot="5400000">
            <a:off x="1019370" y="1416050"/>
            <a:ext cx="3088912" cy="914400"/>
            <a:chOff x="1069891" y="1416050"/>
            <a:chExt cx="3088912" cy="914400"/>
          </a:xfrm>
        </p:grpSpPr>
        <p:sp>
          <p:nvSpPr>
            <p:cNvPr id="6" name="Oval 5"/>
            <p:cNvSpPr/>
            <p:nvPr/>
          </p:nvSpPr>
          <p:spPr>
            <a:xfrm>
              <a:off x="2157147" y="1416050"/>
              <a:ext cx="914400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Oval 6"/>
            <p:cNvSpPr/>
            <p:nvPr/>
          </p:nvSpPr>
          <p:spPr>
            <a:xfrm>
              <a:off x="1069891" y="1416050"/>
              <a:ext cx="914400" cy="9144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3244403" y="1416050"/>
              <a:ext cx="914400" cy="914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993970" y="4552007"/>
            <a:ext cx="10156630" cy="99789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800" dirty="0" smtClean="0">
                <a:solidFill>
                  <a:schemeClr val="bg1"/>
                </a:solidFill>
                <a:cs typeface="B Titr" panose="00000700000000000000" pitchFamily="2" charset="-78"/>
              </a:rPr>
              <a:t>نواختن همزمان چند نت را آکورد میگویند.</a:t>
            </a:r>
          </a:p>
        </p:txBody>
      </p:sp>
    </p:spTree>
    <p:extLst>
      <p:ext uri="{BB962C8B-B14F-4D97-AF65-F5344CB8AC3E}">
        <p14:creationId xmlns:p14="http://schemas.microsoft.com/office/powerpoint/2010/main" val="6685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60341" y="398661"/>
            <a:ext cx="5447458" cy="1621196"/>
            <a:chOff x="5703141" y="1222241"/>
            <a:chExt cx="5447458" cy="1621196"/>
          </a:xfrm>
        </p:grpSpPr>
        <p:sp>
          <p:nvSpPr>
            <p:cNvPr id="4" name="Rounded Rectangle 3"/>
            <p:cNvSpPr/>
            <p:nvPr/>
          </p:nvSpPr>
          <p:spPr>
            <a:xfrm>
              <a:off x="5703141" y="1222241"/>
              <a:ext cx="5447458" cy="130201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fa-IR" sz="7200" dirty="0" smtClean="0">
                  <a:cs typeface="B Titr" panose="00000700000000000000" pitchFamily="2" charset="-78"/>
                </a:rPr>
                <a:t>انواع آکورد</a:t>
              </a:r>
              <a:endParaRPr lang="fa-IR" sz="7200" dirty="0">
                <a:cs typeface="B Titr" panose="00000700000000000000" pitchFamily="2" charset="-7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409672">
              <a:off x="5791211" y="1273777"/>
              <a:ext cx="1476670" cy="156966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fa-IR" sz="9600" dirty="0" smtClean="0">
                  <a:solidFill>
                    <a:schemeClr val="accent4"/>
                  </a:solidFill>
                  <a:cs typeface="B Titr" panose="00000700000000000000" pitchFamily="2" charset="-78"/>
                </a:rPr>
                <a:t>؟!</a:t>
              </a:r>
              <a:endParaRPr lang="fa-IR" sz="9600" dirty="0">
                <a:solidFill>
                  <a:schemeClr val="accent4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77546" y="550723"/>
            <a:ext cx="5620977" cy="9978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تریاد (</a:t>
            </a:r>
            <a:r>
              <a:rPr lang="en-US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Triad</a:t>
            </a:r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) یا سه صدایی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7546" y="1851099"/>
            <a:ext cx="5620977" cy="9978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تتراد (</a:t>
            </a:r>
            <a:r>
              <a:rPr lang="en-US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Tetrad</a:t>
            </a:r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) یا چهارصدایی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7546" y="3151475"/>
            <a:ext cx="5620977" cy="9978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پنتاد (</a:t>
            </a:r>
            <a:r>
              <a:rPr lang="en-US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Pentad</a:t>
            </a:r>
            <a:r>
              <a:rPr lang="fa-IR" sz="4000" dirty="0" smtClean="0">
                <a:solidFill>
                  <a:schemeClr val="bg1"/>
                </a:solidFill>
                <a:cs typeface="B Titr" panose="00000700000000000000" pitchFamily="2" charset="-78"/>
              </a:rPr>
              <a:t>) یا پنج صدایی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7546" y="4451851"/>
            <a:ext cx="5620977" cy="9978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هگزاد (</a:t>
            </a:r>
            <a:r>
              <a:rPr lang="en-US" sz="3600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Hexad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) یا شش صدایی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77546" y="5752227"/>
            <a:ext cx="5620977" cy="9978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هپتاد (</a:t>
            </a:r>
            <a:r>
              <a:rPr lang="en-US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Heptad</a:t>
            </a:r>
            <a:r>
              <a:rPr lang="fa-I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) یا هفت صدایی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18" y="2158440"/>
            <a:ext cx="2830428" cy="46995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122" y="5965227"/>
            <a:ext cx="1285020" cy="5718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551" y="5389641"/>
            <a:ext cx="876162" cy="5348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551" y="4754641"/>
            <a:ext cx="876162" cy="5348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551" y="3496693"/>
            <a:ext cx="876162" cy="534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551" y="4135113"/>
            <a:ext cx="876162" cy="534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0551" y="2861693"/>
            <a:ext cx="876162" cy="534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085" y="2247442"/>
            <a:ext cx="1285020" cy="57189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257583" y="5660427"/>
            <a:ext cx="1111135" cy="609600"/>
            <a:chOff x="6946834" y="5657048"/>
            <a:chExt cx="1111135" cy="609600"/>
          </a:xfrm>
        </p:grpSpPr>
        <p:sp>
          <p:nvSpPr>
            <p:cNvPr id="24" name="Left Bracket 23"/>
            <p:cNvSpPr/>
            <p:nvPr/>
          </p:nvSpPr>
          <p:spPr>
            <a:xfrm>
              <a:off x="7889170" y="5657048"/>
              <a:ext cx="168799" cy="609600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946834" y="5693333"/>
              <a:ext cx="828959" cy="53702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</a:rPr>
                <a:t>3th</a:t>
              </a:r>
              <a:endParaRPr lang="fa-IR" sz="3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86746" y="5040296"/>
            <a:ext cx="1111135" cy="609600"/>
            <a:chOff x="6946834" y="5657048"/>
            <a:chExt cx="1111135" cy="609600"/>
          </a:xfrm>
        </p:grpSpPr>
        <p:sp>
          <p:nvSpPr>
            <p:cNvPr id="28" name="Left Bracket 27"/>
            <p:cNvSpPr/>
            <p:nvPr/>
          </p:nvSpPr>
          <p:spPr>
            <a:xfrm>
              <a:off x="7889170" y="5657048"/>
              <a:ext cx="168799" cy="609600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46834" y="5693333"/>
              <a:ext cx="828959" cy="53702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</a:rPr>
                <a:t>3th</a:t>
              </a:r>
              <a:endParaRPr lang="fa-IR" sz="3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57259" y="4398670"/>
            <a:ext cx="1111135" cy="609600"/>
            <a:chOff x="6946834" y="5657048"/>
            <a:chExt cx="1111135" cy="609600"/>
          </a:xfrm>
        </p:grpSpPr>
        <p:sp>
          <p:nvSpPr>
            <p:cNvPr id="31" name="Left Bracket 30"/>
            <p:cNvSpPr/>
            <p:nvPr/>
          </p:nvSpPr>
          <p:spPr>
            <a:xfrm>
              <a:off x="7889170" y="5657048"/>
              <a:ext cx="168799" cy="609600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46834" y="5693333"/>
              <a:ext cx="828959" cy="53702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</a:rPr>
                <a:t>3th</a:t>
              </a:r>
              <a:endParaRPr lang="fa-IR" sz="3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986746" y="3778539"/>
            <a:ext cx="1111135" cy="609600"/>
            <a:chOff x="6946834" y="5657048"/>
            <a:chExt cx="1111135" cy="609600"/>
          </a:xfrm>
        </p:grpSpPr>
        <p:sp>
          <p:nvSpPr>
            <p:cNvPr id="34" name="Left Bracket 33"/>
            <p:cNvSpPr/>
            <p:nvPr/>
          </p:nvSpPr>
          <p:spPr>
            <a:xfrm>
              <a:off x="7889170" y="5657048"/>
              <a:ext cx="168799" cy="609600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946834" y="5693333"/>
              <a:ext cx="828959" cy="53702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</a:rPr>
                <a:t>3th</a:t>
              </a:r>
              <a:endParaRPr lang="fa-IR" sz="3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57259" y="3140972"/>
            <a:ext cx="1111135" cy="609600"/>
            <a:chOff x="6946834" y="5657048"/>
            <a:chExt cx="1111135" cy="609600"/>
          </a:xfrm>
        </p:grpSpPr>
        <p:sp>
          <p:nvSpPr>
            <p:cNvPr id="37" name="Left Bracket 36"/>
            <p:cNvSpPr/>
            <p:nvPr/>
          </p:nvSpPr>
          <p:spPr>
            <a:xfrm>
              <a:off x="7889170" y="5657048"/>
              <a:ext cx="168799" cy="609600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946834" y="5693333"/>
              <a:ext cx="828959" cy="53702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</a:rPr>
                <a:t>3th</a:t>
              </a:r>
              <a:endParaRPr lang="fa-IR" sz="32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75083" y="2471512"/>
            <a:ext cx="1111135" cy="609600"/>
            <a:chOff x="6946834" y="5657048"/>
            <a:chExt cx="1111135" cy="609600"/>
          </a:xfrm>
        </p:grpSpPr>
        <p:sp>
          <p:nvSpPr>
            <p:cNvPr id="40" name="Left Bracket 39"/>
            <p:cNvSpPr/>
            <p:nvPr/>
          </p:nvSpPr>
          <p:spPr>
            <a:xfrm>
              <a:off x="7889170" y="5657048"/>
              <a:ext cx="168799" cy="609600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946834" y="5693333"/>
              <a:ext cx="828959" cy="53702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200" dirty="0" smtClean="0">
                  <a:solidFill>
                    <a:sysClr val="windowText" lastClr="000000"/>
                  </a:solidFill>
                </a:rPr>
                <a:t>3th</a:t>
              </a:r>
              <a:endParaRPr lang="fa-IR" sz="32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8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153398" y="326849"/>
            <a:ext cx="7560389" cy="1569660"/>
            <a:chOff x="3944380" y="382982"/>
            <a:chExt cx="7560389" cy="1569660"/>
          </a:xfrm>
        </p:grpSpPr>
        <p:sp>
          <p:nvSpPr>
            <p:cNvPr id="5" name="Rounded Rectangle 4"/>
            <p:cNvSpPr/>
            <p:nvPr/>
          </p:nvSpPr>
          <p:spPr>
            <a:xfrm>
              <a:off x="3944380" y="398661"/>
              <a:ext cx="7560389" cy="130201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fa-IR" sz="7200" dirty="0" smtClean="0">
                  <a:cs typeface="B Titr" panose="00000700000000000000" pitchFamily="2" charset="-78"/>
                </a:rPr>
                <a:t>انواع کیفیت آکورد</a:t>
              </a:r>
              <a:endParaRPr lang="fa-IR" sz="7200" dirty="0">
                <a:cs typeface="B Titr" panose="000007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409672">
              <a:off x="4032913" y="382982"/>
              <a:ext cx="1346516" cy="156966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fa-IR" sz="9600" dirty="0" smtClean="0">
                  <a:solidFill>
                    <a:schemeClr val="accent4"/>
                  </a:solidFill>
                  <a:cs typeface="B Titr" panose="00000700000000000000" pitchFamily="2" charset="-78"/>
                </a:rPr>
                <a:t>؟!</a:t>
              </a:r>
              <a:endParaRPr lang="fa-IR" sz="9600" dirty="0">
                <a:solidFill>
                  <a:schemeClr val="accent4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24574" y="3739051"/>
            <a:ext cx="2788443" cy="2688854"/>
            <a:chOff x="8590065" y="633391"/>
            <a:chExt cx="2560320" cy="2468880"/>
          </a:xfrm>
        </p:grpSpPr>
        <p:sp>
          <p:nvSpPr>
            <p:cNvPr id="8" name="Rounded Rectangle 7"/>
            <p:cNvSpPr>
              <a:spLocks/>
            </p:cNvSpPr>
            <p:nvPr/>
          </p:nvSpPr>
          <p:spPr>
            <a:xfrm>
              <a:off x="8590065" y="633391"/>
              <a:ext cx="365760" cy="24688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" name="Rounded Rectangle 8"/>
            <p:cNvSpPr>
              <a:spLocks/>
            </p:cNvSpPr>
            <p:nvPr/>
          </p:nvSpPr>
          <p:spPr>
            <a:xfrm>
              <a:off x="895582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" name="Rounded Rectangle 9"/>
            <p:cNvSpPr>
              <a:spLocks/>
            </p:cNvSpPr>
            <p:nvPr/>
          </p:nvSpPr>
          <p:spPr>
            <a:xfrm>
              <a:off x="9321585" y="633391"/>
              <a:ext cx="365760" cy="24688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968734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" name="Rounded Rectangle 11"/>
            <p:cNvSpPr>
              <a:spLocks/>
            </p:cNvSpPr>
            <p:nvPr/>
          </p:nvSpPr>
          <p:spPr>
            <a:xfrm>
              <a:off x="10053105" y="633391"/>
              <a:ext cx="365760" cy="24688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" name="Rounded Rectangle 12"/>
            <p:cNvSpPr>
              <a:spLocks/>
            </p:cNvSpPr>
            <p:nvPr/>
          </p:nvSpPr>
          <p:spPr>
            <a:xfrm>
              <a:off x="1041886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4" name="Rounded Rectangle 13"/>
            <p:cNvSpPr>
              <a:spLocks/>
            </p:cNvSpPr>
            <p:nvPr/>
          </p:nvSpPr>
          <p:spPr>
            <a:xfrm>
              <a:off x="1078462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5" name="Rounded Rectangle 14"/>
            <p:cNvSpPr>
              <a:spLocks/>
            </p:cNvSpPr>
            <p:nvPr/>
          </p:nvSpPr>
          <p:spPr>
            <a:xfrm>
              <a:off x="882099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6" name="Rounded Rectangle 15"/>
            <p:cNvSpPr>
              <a:spLocks/>
            </p:cNvSpPr>
            <p:nvPr/>
          </p:nvSpPr>
          <p:spPr>
            <a:xfrm>
              <a:off x="9186863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Rounded Rectangle 16"/>
            <p:cNvSpPr>
              <a:spLocks/>
            </p:cNvSpPr>
            <p:nvPr/>
          </p:nvSpPr>
          <p:spPr>
            <a:xfrm>
              <a:off x="991827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8" name="Rounded Rectangle 17"/>
            <p:cNvSpPr>
              <a:spLocks/>
            </p:cNvSpPr>
            <p:nvPr/>
          </p:nvSpPr>
          <p:spPr>
            <a:xfrm>
              <a:off x="1027938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9" name="Rounded Rectangle 18"/>
            <p:cNvSpPr>
              <a:spLocks/>
            </p:cNvSpPr>
            <p:nvPr/>
          </p:nvSpPr>
          <p:spPr>
            <a:xfrm>
              <a:off x="1064514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184581" y="2358103"/>
            <a:ext cx="9328435" cy="9978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Major Chord</a:t>
            </a:r>
            <a:endParaRPr lang="fa-IR" sz="7200" b="1" dirty="0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84581" y="3565759"/>
            <a:ext cx="5371622" cy="3334200"/>
            <a:chOff x="5352335" y="2076491"/>
            <a:chExt cx="2166938" cy="134503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2335" y="2076491"/>
              <a:ext cx="2166938" cy="13450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7430" y="2950606"/>
              <a:ext cx="214014" cy="1306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3926" y="3082118"/>
              <a:ext cx="315308" cy="14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7430" y="2811951"/>
              <a:ext cx="214014" cy="13063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62612" y="5901663"/>
            <a:ext cx="1404491" cy="332449"/>
            <a:chOff x="2962612" y="5901663"/>
            <a:chExt cx="1404491" cy="332449"/>
          </a:xfrm>
        </p:grpSpPr>
        <p:sp>
          <p:nvSpPr>
            <p:cNvPr id="25" name="Left Bracket 24"/>
            <p:cNvSpPr/>
            <p:nvPr/>
          </p:nvSpPr>
          <p:spPr>
            <a:xfrm>
              <a:off x="4198304" y="5901663"/>
              <a:ext cx="168799" cy="332449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62612" y="5916688"/>
              <a:ext cx="1122316" cy="31028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</a:rPr>
                <a:t>M 3th</a:t>
              </a:r>
              <a:endParaRPr lang="fa-IR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54948" y="5548443"/>
            <a:ext cx="1405923" cy="669001"/>
            <a:chOff x="5154948" y="5548443"/>
            <a:chExt cx="1405923" cy="669001"/>
          </a:xfrm>
        </p:grpSpPr>
        <p:sp>
          <p:nvSpPr>
            <p:cNvPr id="27" name="Left Bracket 26"/>
            <p:cNvSpPr/>
            <p:nvPr/>
          </p:nvSpPr>
          <p:spPr>
            <a:xfrm flipH="1">
              <a:off x="5154948" y="5548443"/>
              <a:ext cx="168799" cy="669001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38555" y="5749221"/>
              <a:ext cx="1122316" cy="31028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</a:rPr>
                <a:t>P 5th</a:t>
              </a:r>
              <a:endParaRPr lang="fa-IR" sz="28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2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153398" y="326849"/>
            <a:ext cx="7560389" cy="1569660"/>
            <a:chOff x="3944380" y="382982"/>
            <a:chExt cx="7560389" cy="1569660"/>
          </a:xfrm>
        </p:grpSpPr>
        <p:sp>
          <p:nvSpPr>
            <p:cNvPr id="5" name="Rounded Rectangle 4"/>
            <p:cNvSpPr/>
            <p:nvPr/>
          </p:nvSpPr>
          <p:spPr>
            <a:xfrm>
              <a:off x="3944380" y="398661"/>
              <a:ext cx="7560389" cy="1302018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fa-IR" sz="7200" dirty="0" smtClean="0">
                  <a:cs typeface="B Titr" panose="00000700000000000000" pitchFamily="2" charset="-78"/>
                </a:rPr>
                <a:t>انواع کیفیت آکورد</a:t>
              </a:r>
              <a:endParaRPr lang="fa-IR" sz="7200" dirty="0">
                <a:cs typeface="B Titr" panose="00000700000000000000" pitchFamily="2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409672">
              <a:off x="4032913" y="382982"/>
              <a:ext cx="1346516" cy="1569660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/>
              <a:r>
                <a:rPr lang="fa-IR" sz="9600" dirty="0" smtClean="0">
                  <a:solidFill>
                    <a:schemeClr val="accent4"/>
                  </a:solidFill>
                  <a:cs typeface="B Titr" panose="00000700000000000000" pitchFamily="2" charset="-78"/>
                </a:rPr>
                <a:t>؟!</a:t>
              </a:r>
              <a:endParaRPr lang="fa-IR" sz="9600" dirty="0">
                <a:solidFill>
                  <a:schemeClr val="accent4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24574" y="3739051"/>
            <a:ext cx="2788443" cy="2688854"/>
            <a:chOff x="8590065" y="633391"/>
            <a:chExt cx="2560320" cy="2468880"/>
          </a:xfrm>
        </p:grpSpPr>
        <p:sp>
          <p:nvSpPr>
            <p:cNvPr id="8" name="Rounded Rectangle 7"/>
            <p:cNvSpPr>
              <a:spLocks/>
            </p:cNvSpPr>
            <p:nvPr/>
          </p:nvSpPr>
          <p:spPr>
            <a:xfrm>
              <a:off x="8590065" y="633391"/>
              <a:ext cx="365760" cy="24688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" name="Rounded Rectangle 8"/>
            <p:cNvSpPr>
              <a:spLocks/>
            </p:cNvSpPr>
            <p:nvPr/>
          </p:nvSpPr>
          <p:spPr>
            <a:xfrm>
              <a:off x="895582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" name="Rounded Rectangle 9"/>
            <p:cNvSpPr>
              <a:spLocks/>
            </p:cNvSpPr>
            <p:nvPr/>
          </p:nvSpPr>
          <p:spPr>
            <a:xfrm>
              <a:off x="9321585" y="633391"/>
              <a:ext cx="365760" cy="246888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" name="Rounded Rectangle 10"/>
            <p:cNvSpPr>
              <a:spLocks/>
            </p:cNvSpPr>
            <p:nvPr/>
          </p:nvSpPr>
          <p:spPr>
            <a:xfrm>
              <a:off x="968734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" name="Rounded Rectangle 11"/>
            <p:cNvSpPr>
              <a:spLocks/>
            </p:cNvSpPr>
            <p:nvPr/>
          </p:nvSpPr>
          <p:spPr>
            <a:xfrm>
              <a:off x="10053105" y="633391"/>
              <a:ext cx="365760" cy="24688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3" name="Rounded Rectangle 12"/>
            <p:cNvSpPr>
              <a:spLocks/>
            </p:cNvSpPr>
            <p:nvPr/>
          </p:nvSpPr>
          <p:spPr>
            <a:xfrm>
              <a:off x="1041886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4" name="Rounded Rectangle 13"/>
            <p:cNvSpPr>
              <a:spLocks/>
            </p:cNvSpPr>
            <p:nvPr/>
          </p:nvSpPr>
          <p:spPr>
            <a:xfrm>
              <a:off x="10784625" y="633391"/>
              <a:ext cx="365760" cy="2468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5" name="Rounded Rectangle 14"/>
            <p:cNvSpPr>
              <a:spLocks/>
            </p:cNvSpPr>
            <p:nvPr/>
          </p:nvSpPr>
          <p:spPr>
            <a:xfrm>
              <a:off x="882099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6" name="Rounded Rectangle 15"/>
            <p:cNvSpPr>
              <a:spLocks/>
            </p:cNvSpPr>
            <p:nvPr/>
          </p:nvSpPr>
          <p:spPr>
            <a:xfrm>
              <a:off x="9186863" y="633391"/>
              <a:ext cx="274320" cy="13716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Rounded Rectangle 16"/>
            <p:cNvSpPr>
              <a:spLocks/>
            </p:cNvSpPr>
            <p:nvPr/>
          </p:nvSpPr>
          <p:spPr>
            <a:xfrm>
              <a:off x="991827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8" name="Rounded Rectangle 17"/>
            <p:cNvSpPr>
              <a:spLocks/>
            </p:cNvSpPr>
            <p:nvPr/>
          </p:nvSpPr>
          <p:spPr>
            <a:xfrm>
              <a:off x="1027938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9" name="Rounded Rectangle 18"/>
            <p:cNvSpPr>
              <a:spLocks/>
            </p:cNvSpPr>
            <p:nvPr/>
          </p:nvSpPr>
          <p:spPr>
            <a:xfrm>
              <a:off x="10645140" y="633391"/>
              <a:ext cx="274320" cy="13716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184581" y="2358103"/>
            <a:ext cx="9328435" cy="99789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Minor Chord</a:t>
            </a:r>
            <a:endParaRPr lang="fa-IR" sz="72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84581" y="3565759"/>
            <a:ext cx="5371622" cy="3334200"/>
            <a:chOff x="5352335" y="2076491"/>
            <a:chExt cx="2166938" cy="134503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2335" y="2076491"/>
              <a:ext cx="2166938" cy="134503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7430" y="2950606"/>
              <a:ext cx="214014" cy="1306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3926" y="3082118"/>
              <a:ext cx="315308" cy="14032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87430" y="2811951"/>
              <a:ext cx="214014" cy="130636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3410" y="5338635"/>
            <a:ext cx="363127" cy="78793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154948" y="5548443"/>
            <a:ext cx="1405923" cy="669001"/>
            <a:chOff x="5154948" y="5548443"/>
            <a:chExt cx="1405923" cy="669001"/>
          </a:xfrm>
        </p:grpSpPr>
        <p:sp>
          <p:nvSpPr>
            <p:cNvPr id="26" name="Left Bracket 25"/>
            <p:cNvSpPr/>
            <p:nvPr/>
          </p:nvSpPr>
          <p:spPr>
            <a:xfrm flipH="1">
              <a:off x="5154948" y="5548443"/>
              <a:ext cx="168799" cy="669001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438555" y="5749221"/>
              <a:ext cx="1122316" cy="31028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</a:rPr>
                <a:t>P 5th</a:t>
              </a:r>
              <a:endParaRPr lang="fa-IR" sz="28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38762" y="5901663"/>
            <a:ext cx="1404491" cy="332449"/>
            <a:chOff x="2962612" y="5901663"/>
            <a:chExt cx="1404491" cy="332449"/>
          </a:xfrm>
        </p:grpSpPr>
        <p:sp>
          <p:nvSpPr>
            <p:cNvPr id="29" name="Left Bracket 28"/>
            <p:cNvSpPr/>
            <p:nvPr/>
          </p:nvSpPr>
          <p:spPr>
            <a:xfrm>
              <a:off x="4198304" y="5901663"/>
              <a:ext cx="168799" cy="332449"/>
            </a:xfrm>
            <a:prstGeom prst="leftBracket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962612" y="5916688"/>
              <a:ext cx="1122316" cy="31028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</a:rPr>
                <a:t>m 3th</a:t>
              </a:r>
              <a:endParaRPr lang="fa-IR" sz="28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18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/>
          </p:cNvSpPr>
          <p:nvPr/>
        </p:nvSpPr>
        <p:spPr>
          <a:xfrm>
            <a:off x="937054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>
            <a:spLocks/>
          </p:cNvSpPr>
          <p:nvPr/>
        </p:nvSpPr>
        <p:spPr>
          <a:xfrm>
            <a:off x="1298676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>
            <a:spLocks/>
          </p:cNvSpPr>
          <p:nvPr/>
        </p:nvSpPr>
        <p:spPr>
          <a:xfrm>
            <a:off x="1163841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>
            <a:spLocks/>
          </p:cNvSpPr>
          <p:nvPr/>
        </p:nvSpPr>
        <p:spPr>
          <a:xfrm>
            <a:off x="1662616" y="633391"/>
            <a:ext cx="365760" cy="24688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>
            <a:spLocks/>
          </p:cNvSpPr>
          <p:nvPr/>
        </p:nvSpPr>
        <p:spPr>
          <a:xfrm>
            <a:off x="2026698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>
            <a:spLocks/>
          </p:cNvSpPr>
          <p:nvPr/>
        </p:nvSpPr>
        <p:spPr>
          <a:xfrm>
            <a:off x="2386017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>
            <a:spLocks/>
          </p:cNvSpPr>
          <p:nvPr/>
        </p:nvSpPr>
        <p:spPr>
          <a:xfrm>
            <a:off x="273889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>
            <a:spLocks/>
          </p:cNvSpPr>
          <p:nvPr/>
        </p:nvSpPr>
        <p:spPr>
          <a:xfrm>
            <a:off x="310465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>
            <a:spLocks/>
          </p:cNvSpPr>
          <p:nvPr/>
        </p:nvSpPr>
        <p:spPr>
          <a:xfrm>
            <a:off x="3470415" y="633391"/>
            <a:ext cx="365760" cy="24688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383617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ounded Rectangle 13"/>
          <p:cNvSpPr>
            <a:spLocks/>
          </p:cNvSpPr>
          <p:nvPr/>
        </p:nvSpPr>
        <p:spPr>
          <a:xfrm>
            <a:off x="420193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>
            <a:off x="4567695" y="633391"/>
            <a:ext cx="365760" cy="24688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>
            <a:spLocks/>
          </p:cNvSpPr>
          <p:nvPr/>
        </p:nvSpPr>
        <p:spPr>
          <a:xfrm>
            <a:off x="4933455" y="633391"/>
            <a:ext cx="365760" cy="24688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>
            <a:spLocks/>
          </p:cNvSpPr>
          <p:nvPr/>
        </p:nvSpPr>
        <p:spPr>
          <a:xfrm>
            <a:off x="529921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>
            <a:spLocks/>
          </p:cNvSpPr>
          <p:nvPr/>
        </p:nvSpPr>
        <p:spPr>
          <a:xfrm>
            <a:off x="566497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Rounded Rectangle 18"/>
          <p:cNvSpPr>
            <a:spLocks/>
          </p:cNvSpPr>
          <p:nvPr/>
        </p:nvSpPr>
        <p:spPr>
          <a:xfrm>
            <a:off x="603073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>
            <a:spLocks/>
          </p:cNvSpPr>
          <p:nvPr/>
        </p:nvSpPr>
        <p:spPr>
          <a:xfrm>
            <a:off x="639649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ounded Rectangle 20"/>
          <p:cNvSpPr>
            <a:spLocks/>
          </p:cNvSpPr>
          <p:nvPr/>
        </p:nvSpPr>
        <p:spPr>
          <a:xfrm>
            <a:off x="676126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712702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>
            <a:spLocks/>
          </p:cNvSpPr>
          <p:nvPr/>
        </p:nvSpPr>
        <p:spPr>
          <a:xfrm>
            <a:off x="749278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>
            <a:spLocks/>
          </p:cNvSpPr>
          <p:nvPr/>
        </p:nvSpPr>
        <p:spPr>
          <a:xfrm>
            <a:off x="785854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822430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>
            <a:spLocks/>
          </p:cNvSpPr>
          <p:nvPr/>
        </p:nvSpPr>
        <p:spPr>
          <a:xfrm>
            <a:off x="859006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Rounded Rectangle 26"/>
          <p:cNvSpPr>
            <a:spLocks/>
          </p:cNvSpPr>
          <p:nvPr/>
        </p:nvSpPr>
        <p:spPr>
          <a:xfrm>
            <a:off x="895582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Rounded Rectangle 27"/>
          <p:cNvSpPr>
            <a:spLocks/>
          </p:cNvSpPr>
          <p:nvPr/>
        </p:nvSpPr>
        <p:spPr>
          <a:xfrm>
            <a:off x="932158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Rounded Rectangle 28"/>
          <p:cNvSpPr>
            <a:spLocks/>
          </p:cNvSpPr>
          <p:nvPr/>
        </p:nvSpPr>
        <p:spPr>
          <a:xfrm>
            <a:off x="968734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Rounded Rectangle 29"/>
          <p:cNvSpPr>
            <a:spLocks/>
          </p:cNvSpPr>
          <p:nvPr/>
        </p:nvSpPr>
        <p:spPr>
          <a:xfrm>
            <a:off x="1005310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Rounded Rectangle 30"/>
          <p:cNvSpPr>
            <a:spLocks/>
          </p:cNvSpPr>
          <p:nvPr/>
        </p:nvSpPr>
        <p:spPr>
          <a:xfrm>
            <a:off x="1041886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Rounded Rectangle 31"/>
          <p:cNvSpPr>
            <a:spLocks/>
          </p:cNvSpPr>
          <p:nvPr/>
        </p:nvSpPr>
        <p:spPr>
          <a:xfrm>
            <a:off x="10784625" y="633391"/>
            <a:ext cx="365760" cy="24688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Rounded Rectangle 34"/>
          <p:cNvSpPr>
            <a:spLocks/>
          </p:cNvSpPr>
          <p:nvPr/>
        </p:nvSpPr>
        <p:spPr>
          <a:xfrm>
            <a:off x="1525456" y="638132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Rounded Rectangle 35"/>
          <p:cNvSpPr>
            <a:spLocks/>
          </p:cNvSpPr>
          <p:nvPr/>
        </p:nvSpPr>
        <p:spPr>
          <a:xfrm>
            <a:off x="2248857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7" name="Rounded Rectangle 36"/>
          <p:cNvSpPr>
            <a:spLocks/>
          </p:cNvSpPr>
          <p:nvPr/>
        </p:nvSpPr>
        <p:spPr>
          <a:xfrm>
            <a:off x="2601735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Rounded Rectangle 37"/>
          <p:cNvSpPr>
            <a:spLocks/>
          </p:cNvSpPr>
          <p:nvPr/>
        </p:nvSpPr>
        <p:spPr>
          <a:xfrm>
            <a:off x="2972258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9" name="Rounded Rectangle 38"/>
          <p:cNvSpPr>
            <a:spLocks/>
          </p:cNvSpPr>
          <p:nvPr/>
        </p:nvSpPr>
        <p:spPr>
          <a:xfrm>
            <a:off x="3698025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Rounded Rectangle 39"/>
          <p:cNvSpPr>
            <a:spLocks/>
          </p:cNvSpPr>
          <p:nvPr/>
        </p:nvSpPr>
        <p:spPr>
          <a:xfrm>
            <a:off x="4064775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Rounded Rectangle 40"/>
          <p:cNvSpPr>
            <a:spLocks/>
          </p:cNvSpPr>
          <p:nvPr/>
        </p:nvSpPr>
        <p:spPr>
          <a:xfrm>
            <a:off x="4801058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Rounded Rectangle 41"/>
          <p:cNvSpPr>
            <a:spLocks/>
          </p:cNvSpPr>
          <p:nvPr/>
        </p:nvSpPr>
        <p:spPr>
          <a:xfrm>
            <a:off x="5166818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Rounded Rectangle 42"/>
          <p:cNvSpPr>
            <a:spLocks/>
          </p:cNvSpPr>
          <p:nvPr/>
        </p:nvSpPr>
        <p:spPr>
          <a:xfrm>
            <a:off x="5527815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Rounded Rectangle 43"/>
          <p:cNvSpPr>
            <a:spLocks/>
          </p:cNvSpPr>
          <p:nvPr/>
        </p:nvSpPr>
        <p:spPr>
          <a:xfrm>
            <a:off x="6263108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Rounded Rectangle 44"/>
          <p:cNvSpPr>
            <a:spLocks/>
          </p:cNvSpPr>
          <p:nvPr/>
        </p:nvSpPr>
        <p:spPr>
          <a:xfrm>
            <a:off x="6627878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Rounded Rectangle 45"/>
          <p:cNvSpPr>
            <a:spLocks/>
          </p:cNvSpPr>
          <p:nvPr/>
        </p:nvSpPr>
        <p:spPr>
          <a:xfrm>
            <a:off x="7355625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Rounded Rectangle 46"/>
          <p:cNvSpPr>
            <a:spLocks/>
          </p:cNvSpPr>
          <p:nvPr/>
        </p:nvSpPr>
        <p:spPr>
          <a:xfrm>
            <a:off x="7722375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Rounded Rectangle 47"/>
          <p:cNvSpPr>
            <a:spLocks/>
          </p:cNvSpPr>
          <p:nvPr/>
        </p:nvSpPr>
        <p:spPr>
          <a:xfrm>
            <a:off x="8089470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9" name="Rounded Rectangle 48"/>
          <p:cNvSpPr>
            <a:spLocks/>
          </p:cNvSpPr>
          <p:nvPr/>
        </p:nvSpPr>
        <p:spPr>
          <a:xfrm>
            <a:off x="8820990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Rounded Rectangle 49"/>
          <p:cNvSpPr>
            <a:spLocks/>
          </p:cNvSpPr>
          <p:nvPr/>
        </p:nvSpPr>
        <p:spPr>
          <a:xfrm>
            <a:off x="9186863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1" name="Rounded Rectangle 50"/>
          <p:cNvSpPr>
            <a:spLocks/>
          </p:cNvSpPr>
          <p:nvPr/>
        </p:nvSpPr>
        <p:spPr>
          <a:xfrm>
            <a:off x="9918270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2" name="Rounded Rectangle 51"/>
          <p:cNvSpPr>
            <a:spLocks/>
          </p:cNvSpPr>
          <p:nvPr/>
        </p:nvSpPr>
        <p:spPr>
          <a:xfrm>
            <a:off x="10279380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Rounded Rectangle 52"/>
          <p:cNvSpPr>
            <a:spLocks/>
          </p:cNvSpPr>
          <p:nvPr/>
        </p:nvSpPr>
        <p:spPr>
          <a:xfrm>
            <a:off x="10645140" y="633391"/>
            <a:ext cx="27432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7" name="Rounded Rectangle 56"/>
          <p:cNvSpPr/>
          <p:nvPr/>
        </p:nvSpPr>
        <p:spPr>
          <a:xfrm>
            <a:off x="939918" y="3788228"/>
            <a:ext cx="2539319" cy="5370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 smtClean="0"/>
              <a:t>Chord Type:</a:t>
            </a:r>
            <a:endParaRPr lang="fa-IR" sz="32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939918" y="4474185"/>
            <a:ext cx="5456577" cy="5370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/>
              <a:t>Suspended Fourth</a:t>
            </a:r>
            <a:endParaRPr lang="fa-IR" sz="3200" b="1" dirty="0"/>
          </a:p>
        </p:txBody>
      </p:sp>
      <p:sp>
        <p:nvSpPr>
          <p:cNvPr id="59" name="Rounded Rectangle 58"/>
          <p:cNvSpPr/>
          <p:nvPr/>
        </p:nvSpPr>
        <p:spPr>
          <a:xfrm>
            <a:off x="931096" y="5178441"/>
            <a:ext cx="2539319" cy="5370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 smtClean="0"/>
              <a:t>Formula:</a:t>
            </a:r>
            <a:endParaRPr lang="fa-IR" sz="3200" b="1" dirty="0"/>
          </a:p>
        </p:txBody>
      </p:sp>
      <p:sp>
        <p:nvSpPr>
          <p:cNvPr id="60" name="Rounded Rectangle 59"/>
          <p:cNvSpPr/>
          <p:nvPr/>
        </p:nvSpPr>
        <p:spPr>
          <a:xfrm>
            <a:off x="924512" y="5882697"/>
            <a:ext cx="5471984" cy="5370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/>
              <a:t>1 – 4 – 5 </a:t>
            </a:r>
            <a:endParaRPr lang="fa-IR" sz="3200" b="1" dirty="0"/>
          </a:p>
        </p:txBody>
      </p:sp>
      <p:sp>
        <p:nvSpPr>
          <p:cNvPr id="61" name="Rounded Rectangle 60"/>
          <p:cNvSpPr/>
          <p:nvPr/>
        </p:nvSpPr>
        <p:spPr>
          <a:xfrm>
            <a:off x="6913300" y="3788228"/>
            <a:ext cx="2539319" cy="5370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 smtClean="0"/>
              <a:t>Notes:</a:t>
            </a:r>
            <a:endParaRPr lang="fa-IR" sz="32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6904478" y="5178441"/>
            <a:ext cx="2539319" cy="53702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3200" b="1" dirty="0" smtClean="0"/>
              <a:t>Suffix:</a:t>
            </a:r>
            <a:endParaRPr lang="fa-IR" sz="3200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6897894" y="5882697"/>
            <a:ext cx="4252492" cy="5370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/>
              <a:t>Csus4</a:t>
            </a:r>
            <a:endParaRPr lang="fa-IR" sz="3200" b="1" dirty="0"/>
          </a:p>
        </p:txBody>
      </p:sp>
      <p:sp>
        <p:nvSpPr>
          <p:cNvPr id="65" name="Rounded Rectangle 64"/>
          <p:cNvSpPr/>
          <p:nvPr/>
        </p:nvSpPr>
        <p:spPr>
          <a:xfrm>
            <a:off x="6897894" y="4494689"/>
            <a:ext cx="4252492" cy="53702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 smtClean="0"/>
              <a:t>C – </a:t>
            </a:r>
            <a:r>
              <a:rPr lang="en-US" sz="3200" b="1" dirty="0"/>
              <a:t>F</a:t>
            </a:r>
            <a:r>
              <a:rPr lang="en-US" sz="3200" b="1" dirty="0" smtClean="0"/>
              <a:t> – G</a:t>
            </a:r>
            <a:endParaRPr lang="fa-IR" sz="3200" b="1" dirty="0"/>
          </a:p>
        </p:txBody>
      </p:sp>
      <p:sp>
        <p:nvSpPr>
          <p:cNvPr id="2" name="Action Button: Return 1">
            <a:hlinkClick r:id="" action="ppaction://noaction" highlightClick="1"/>
          </p:cNvPr>
          <p:cNvSpPr/>
          <p:nvPr/>
        </p:nvSpPr>
        <p:spPr>
          <a:xfrm>
            <a:off x="0" y="633391"/>
            <a:ext cx="586616" cy="586616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Action Button: Home 2">
            <a:hlinkClick r:id="" action="ppaction://noaction" highlightClick="1"/>
          </p:cNvPr>
          <p:cNvSpPr/>
          <p:nvPr/>
        </p:nvSpPr>
        <p:spPr>
          <a:xfrm>
            <a:off x="0" y="1220007"/>
            <a:ext cx="586616" cy="557278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34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110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 Nasr</vt:lpstr>
      <vt:lpstr>B Titr</vt:lpstr>
      <vt:lpstr>Arial</vt:lpstr>
      <vt:lpstr>Calibri</vt:lpstr>
      <vt:lpstr>Times New Roman</vt:lpstr>
      <vt:lpstr>Calibri Light</vt:lpstr>
      <vt:lpstr>Office Theme</vt:lpstr>
      <vt:lpstr>Chord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</dc:creator>
  <cp:lastModifiedBy>ip330</cp:lastModifiedBy>
  <cp:revision>45</cp:revision>
  <dcterms:created xsi:type="dcterms:W3CDTF">2018-08-08T14:05:02Z</dcterms:created>
  <dcterms:modified xsi:type="dcterms:W3CDTF">2020-11-18T19:34:36Z</dcterms:modified>
</cp:coreProperties>
</file>