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08" r:id="rId2"/>
    <p:sldId id="521" r:id="rId3"/>
    <p:sldId id="534" r:id="rId4"/>
    <p:sldId id="509" r:id="rId5"/>
    <p:sldId id="516" r:id="rId6"/>
    <p:sldId id="518" r:id="rId7"/>
    <p:sldId id="520" r:id="rId8"/>
    <p:sldId id="523" r:id="rId9"/>
    <p:sldId id="519" r:id="rId10"/>
    <p:sldId id="540" r:id="rId11"/>
    <p:sldId id="535" r:id="rId12"/>
    <p:sldId id="536" r:id="rId13"/>
    <p:sldId id="537" r:id="rId14"/>
    <p:sldId id="538" r:id="rId15"/>
    <p:sldId id="527" r:id="rId16"/>
    <p:sldId id="525" r:id="rId17"/>
    <p:sldId id="526" r:id="rId18"/>
    <p:sldId id="515" r:id="rId19"/>
    <p:sldId id="4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FD1C34-8F08-4903-9DB6-7EB72C2065F7}">
          <p14:sldIdLst>
            <p14:sldId id="508"/>
            <p14:sldId id="521"/>
            <p14:sldId id="534"/>
            <p14:sldId id="509"/>
            <p14:sldId id="516"/>
            <p14:sldId id="518"/>
            <p14:sldId id="520"/>
            <p14:sldId id="523"/>
            <p14:sldId id="519"/>
            <p14:sldId id="540"/>
            <p14:sldId id="535"/>
            <p14:sldId id="536"/>
            <p14:sldId id="537"/>
            <p14:sldId id="538"/>
            <p14:sldId id="527"/>
            <p14:sldId id="525"/>
            <p14:sldId id="526"/>
            <p14:sldId id="515"/>
            <p14:sldId id="479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D Design" initials="GD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4B"/>
    <a:srgbClr val="BDA30E"/>
    <a:srgbClr val="99850B"/>
    <a:srgbClr val="1B212B"/>
    <a:srgbClr val="24B99B"/>
    <a:srgbClr val="2A3442"/>
    <a:srgbClr val="1B8974"/>
    <a:srgbClr val="45DBBE"/>
    <a:srgbClr val="22AE93"/>
    <a:srgbClr val="D2A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4" autoAdjust="0"/>
    <p:restoredTop sz="94386" autoAdjust="0"/>
  </p:normalViewPr>
  <p:slideViewPr>
    <p:cSldViewPr snapToGrid="0">
      <p:cViewPr>
        <p:scale>
          <a:sx n="76" d="100"/>
          <a:sy n="76" d="100"/>
        </p:scale>
        <p:origin x="-312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8A79DF1-F6F3-4C7A-B999-061899A6FE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C6663E1-9CBE-4871-B9ED-0057BB589F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4347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7CC0C-1C80-47D1-BF0A-6074C3817624}" type="datetimeFigureOut">
              <a:rPr lang="en-ID" smtClean="0"/>
              <a:t>12/2/2021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49EF7-E82C-4276-9101-E06CBF5FBD2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8603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52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1E86CB8C-6D70-4BA5-BD27-433BE308472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85800" y="1038225"/>
            <a:ext cx="5410200" cy="478155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418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xmlns="" id="{D02F4483-D40E-4AAD-9874-7B8639782C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43698" y="1847849"/>
            <a:ext cx="3595688" cy="2162175"/>
          </a:xfrm>
          <a:prstGeom prst="roundRect">
            <a:avLst>
              <a:gd name="adj" fmla="val 3786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91097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xmlns="" id="{8D51EE10-41A4-4F33-A07B-F40BBA2204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04330" y="1233425"/>
            <a:ext cx="2231716" cy="4391149"/>
          </a:xfrm>
          <a:prstGeom prst="roundRect">
            <a:avLst>
              <a:gd name="adj" fmla="val 615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xmlns="" id="{C847AC0A-8730-4354-A24E-E9940C84B4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48175" y="3181351"/>
            <a:ext cx="4467225" cy="2247900"/>
          </a:xfrm>
          <a:prstGeom prst="roundRect">
            <a:avLst>
              <a:gd name="adj" fmla="val 615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25119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38475007-5D38-44E4-A474-54496034024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25612" y="1123949"/>
            <a:ext cx="2319338" cy="4562475"/>
          </a:xfrm>
          <a:prstGeom prst="roundRect">
            <a:avLst>
              <a:gd name="adj" fmla="val 615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0380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486401" y="614363"/>
            <a:ext cx="6143625" cy="4843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97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8220BB39-E762-4E17-B6C4-05914D8058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748539" y="2"/>
            <a:ext cx="8694922" cy="6857996"/>
          </a:xfrm>
          <a:custGeom>
            <a:avLst/>
            <a:gdLst>
              <a:gd name="connsiteX0" fmla="*/ 2821319 w 8694922"/>
              <a:gd name="connsiteY0" fmla="*/ 1441449 h 6857996"/>
              <a:gd name="connsiteX1" fmla="*/ 1827544 w 8694922"/>
              <a:gd name="connsiteY1" fmla="*/ 3428998 h 6857996"/>
              <a:gd name="connsiteX2" fmla="*/ 2821319 w 8694922"/>
              <a:gd name="connsiteY2" fmla="*/ 5416547 h 6857996"/>
              <a:gd name="connsiteX3" fmla="*/ 5873603 w 8694922"/>
              <a:gd name="connsiteY3" fmla="*/ 5416547 h 6857996"/>
              <a:gd name="connsiteX4" fmla="*/ 6867378 w 8694922"/>
              <a:gd name="connsiteY4" fmla="*/ 3428998 h 6857996"/>
              <a:gd name="connsiteX5" fmla="*/ 5873603 w 8694922"/>
              <a:gd name="connsiteY5" fmla="*/ 1441449 h 6857996"/>
              <a:gd name="connsiteX6" fmla="*/ 1714500 w 8694922"/>
              <a:gd name="connsiteY6" fmla="*/ 0 h 6857996"/>
              <a:gd name="connsiteX7" fmla="*/ 6980422 w 8694922"/>
              <a:gd name="connsiteY7" fmla="*/ 0 h 6857996"/>
              <a:gd name="connsiteX8" fmla="*/ 8694922 w 8694922"/>
              <a:gd name="connsiteY8" fmla="*/ 3428998 h 6857996"/>
              <a:gd name="connsiteX9" fmla="*/ 6980422 w 8694922"/>
              <a:gd name="connsiteY9" fmla="*/ 6857996 h 6857996"/>
              <a:gd name="connsiteX10" fmla="*/ 1714500 w 8694922"/>
              <a:gd name="connsiteY10" fmla="*/ 6857996 h 6857996"/>
              <a:gd name="connsiteX11" fmla="*/ 0 w 8694922"/>
              <a:gd name="connsiteY11" fmla="*/ 3428998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94922" h="6857996">
                <a:moveTo>
                  <a:pt x="2821319" y="1441449"/>
                </a:moveTo>
                <a:lnTo>
                  <a:pt x="1827544" y="3428998"/>
                </a:lnTo>
                <a:lnTo>
                  <a:pt x="2821319" y="5416547"/>
                </a:lnTo>
                <a:lnTo>
                  <a:pt x="5873603" y="5416547"/>
                </a:lnTo>
                <a:lnTo>
                  <a:pt x="6867378" y="3428998"/>
                </a:lnTo>
                <a:lnTo>
                  <a:pt x="5873603" y="1441449"/>
                </a:lnTo>
                <a:close/>
                <a:moveTo>
                  <a:pt x="1714500" y="0"/>
                </a:moveTo>
                <a:lnTo>
                  <a:pt x="6980422" y="0"/>
                </a:lnTo>
                <a:lnTo>
                  <a:pt x="8694922" y="3428998"/>
                </a:lnTo>
                <a:lnTo>
                  <a:pt x="6980422" y="6857996"/>
                </a:lnTo>
                <a:lnTo>
                  <a:pt x="1714500" y="6857996"/>
                </a:lnTo>
                <a:lnTo>
                  <a:pt x="0" y="3428998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8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FB624A60-842C-4B97-940F-8149EE446D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2924" y="311944"/>
            <a:ext cx="4895851" cy="6234112"/>
          </a:xfrm>
          <a:custGeom>
            <a:avLst/>
            <a:gdLst>
              <a:gd name="connsiteX0" fmla="*/ 2702609 w 4895851"/>
              <a:gd name="connsiteY0" fmla="*/ 4260056 h 6234112"/>
              <a:gd name="connsiteX1" fmla="*/ 4707842 w 4895851"/>
              <a:gd name="connsiteY1" fmla="*/ 4260056 h 6234112"/>
              <a:gd name="connsiteX2" fmla="*/ 4895851 w 4895851"/>
              <a:gd name="connsiteY2" fmla="*/ 4448065 h 6234112"/>
              <a:gd name="connsiteX3" fmla="*/ 4895851 w 4895851"/>
              <a:gd name="connsiteY3" fmla="*/ 6046103 h 6234112"/>
              <a:gd name="connsiteX4" fmla="*/ 4707842 w 4895851"/>
              <a:gd name="connsiteY4" fmla="*/ 6234112 h 6234112"/>
              <a:gd name="connsiteX5" fmla="*/ 2702609 w 4895851"/>
              <a:gd name="connsiteY5" fmla="*/ 6234112 h 6234112"/>
              <a:gd name="connsiteX6" fmla="*/ 2514600 w 4895851"/>
              <a:gd name="connsiteY6" fmla="*/ 6046103 h 6234112"/>
              <a:gd name="connsiteX7" fmla="*/ 2514600 w 4895851"/>
              <a:gd name="connsiteY7" fmla="*/ 4448065 h 6234112"/>
              <a:gd name="connsiteX8" fmla="*/ 2702609 w 4895851"/>
              <a:gd name="connsiteY8" fmla="*/ 4260056 h 6234112"/>
              <a:gd name="connsiteX9" fmla="*/ 226790 w 4895851"/>
              <a:gd name="connsiteY9" fmla="*/ 390525 h 6234112"/>
              <a:gd name="connsiteX10" fmla="*/ 2154461 w 4895851"/>
              <a:gd name="connsiteY10" fmla="*/ 390525 h 6234112"/>
              <a:gd name="connsiteX11" fmla="*/ 2381251 w 4895851"/>
              <a:gd name="connsiteY11" fmla="*/ 617315 h 6234112"/>
              <a:gd name="connsiteX12" fmla="*/ 2381251 w 4895851"/>
              <a:gd name="connsiteY12" fmla="*/ 5616797 h 6234112"/>
              <a:gd name="connsiteX13" fmla="*/ 2154461 w 4895851"/>
              <a:gd name="connsiteY13" fmla="*/ 5843587 h 6234112"/>
              <a:gd name="connsiteX14" fmla="*/ 226790 w 4895851"/>
              <a:gd name="connsiteY14" fmla="*/ 5843587 h 6234112"/>
              <a:gd name="connsiteX15" fmla="*/ 0 w 4895851"/>
              <a:gd name="connsiteY15" fmla="*/ 5616797 h 6234112"/>
              <a:gd name="connsiteX16" fmla="*/ 0 w 4895851"/>
              <a:gd name="connsiteY16" fmla="*/ 617315 h 6234112"/>
              <a:gd name="connsiteX17" fmla="*/ 226790 w 4895851"/>
              <a:gd name="connsiteY17" fmla="*/ 390525 h 6234112"/>
              <a:gd name="connsiteX18" fmla="*/ 2741390 w 4895851"/>
              <a:gd name="connsiteY18" fmla="*/ 0 h 6234112"/>
              <a:gd name="connsiteX19" fmla="*/ 4669061 w 4895851"/>
              <a:gd name="connsiteY19" fmla="*/ 0 h 6234112"/>
              <a:gd name="connsiteX20" fmla="*/ 4895851 w 4895851"/>
              <a:gd name="connsiteY20" fmla="*/ 226790 h 6234112"/>
              <a:gd name="connsiteX21" fmla="*/ 4895851 w 4895851"/>
              <a:gd name="connsiteY21" fmla="*/ 3899916 h 6234112"/>
              <a:gd name="connsiteX22" fmla="*/ 4669061 w 4895851"/>
              <a:gd name="connsiteY22" fmla="*/ 4126706 h 6234112"/>
              <a:gd name="connsiteX23" fmla="*/ 2741390 w 4895851"/>
              <a:gd name="connsiteY23" fmla="*/ 4126706 h 6234112"/>
              <a:gd name="connsiteX24" fmla="*/ 2514600 w 4895851"/>
              <a:gd name="connsiteY24" fmla="*/ 3899916 h 6234112"/>
              <a:gd name="connsiteX25" fmla="*/ 2514600 w 4895851"/>
              <a:gd name="connsiteY25" fmla="*/ 226790 h 6234112"/>
              <a:gd name="connsiteX26" fmla="*/ 2741390 w 4895851"/>
              <a:gd name="connsiteY26" fmla="*/ 0 h 623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95851" h="6234112">
                <a:moveTo>
                  <a:pt x="2702609" y="4260056"/>
                </a:moveTo>
                <a:lnTo>
                  <a:pt x="4707842" y="4260056"/>
                </a:lnTo>
                <a:cubicBezTo>
                  <a:pt x="4811677" y="4260056"/>
                  <a:pt x="4895851" y="4344230"/>
                  <a:pt x="4895851" y="4448065"/>
                </a:cubicBezTo>
                <a:lnTo>
                  <a:pt x="4895851" y="6046103"/>
                </a:lnTo>
                <a:cubicBezTo>
                  <a:pt x="4895851" y="6149938"/>
                  <a:pt x="4811677" y="6234112"/>
                  <a:pt x="4707842" y="6234112"/>
                </a:cubicBezTo>
                <a:lnTo>
                  <a:pt x="2702609" y="6234112"/>
                </a:lnTo>
                <a:cubicBezTo>
                  <a:pt x="2598774" y="6234112"/>
                  <a:pt x="2514600" y="6149938"/>
                  <a:pt x="2514600" y="6046103"/>
                </a:cubicBezTo>
                <a:lnTo>
                  <a:pt x="2514600" y="4448065"/>
                </a:lnTo>
                <a:cubicBezTo>
                  <a:pt x="2514600" y="4344230"/>
                  <a:pt x="2598774" y="4260056"/>
                  <a:pt x="2702609" y="4260056"/>
                </a:cubicBezTo>
                <a:close/>
                <a:moveTo>
                  <a:pt x="226790" y="390525"/>
                </a:moveTo>
                <a:lnTo>
                  <a:pt x="2154461" y="390525"/>
                </a:lnTo>
                <a:cubicBezTo>
                  <a:pt x="2279714" y="390525"/>
                  <a:pt x="2381251" y="492062"/>
                  <a:pt x="2381251" y="617315"/>
                </a:cubicBezTo>
                <a:lnTo>
                  <a:pt x="2381251" y="5616797"/>
                </a:lnTo>
                <a:cubicBezTo>
                  <a:pt x="2381251" y="5742050"/>
                  <a:pt x="2279714" y="5843587"/>
                  <a:pt x="2154461" y="5843587"/>
                </a:cubicBezTo>
                <a:lnTo>
                  <a:pt x="226790" y="5843587"/>
                </a:lnTo>
                <a:cubicBezTo>
                  <a:pt x="101537" y="5843587"/>
                  <a:pt x="0" y="5742050"/>
                  <a:pt x="0" y="5616797"/>
                </a:cubicBezTo>
                <a:lnTo>
                  <a:pt x="0" y="617315"/>
                </a:lnTo>
                <a:cubicBezTo>
                  <a:pt x="0" y="492062"/>
                  <a:pt x="101537" y="390525"/>
                  <a:pt x="226790" y="390525"/>
                </a:cubicBezTo>
                <a:close/>
                <a:moveTo>
                  <a:pt x="2741390" y="0"/>
                </a:moveTo>
                <a:lnTo>
                  <a:pt x="4669061" y="0"/>
                </a:lnTo>
                <a:cubicBezTo>
                  <a:pt x="4794314" y="0"/>
                  <a:pt x="4895851" y="101537"/>
                  <a:pt x="4895851" y="226790"/>
                </a:cubicBezTo>
                <a:lnTo>
                  <a:pt x="4895851" y="3899916"/>
                </a:lnTo>
                <a:cubicBezTo>
                  <a:pt x="4895851" y="4025169"/>
                  <a:pt x="4794314" y="4126706"/>
                  <a:pt x="4669061" y="4126706"/>
                </a:cubicBezTo>
                <a:lnTo>
                  <a:pt x="2741390" y="4126706"/>
                </a:lnTo>
                <a:cubicBezTo>
                  <a:pt x="2616137" y="4126706"/>
                  <a:pt x="2514600" y="4025169"/>
                  <a:pt x="2514600" y="3899916"/>
                </a:cubicBezTo>
                <a:lnTo>
                  <a:pt x="2514600" y="226790"/>
                </a:lnTo>
                <a:cubicBezTo>
                  <a:pt x="2514600" y="101537"/>
                  <a:pt x="2616137" y="0"/>
                  <a:pt x="2741390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4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EE0C536-BC56-44D8-887C-24A801E2E2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33799" y="1504950"/>
            <a:ext cx="2838451" cy="4357687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xmlns="" id="{9C0DC9C6-DBBA-4128-8BDC-6ACCCCE7BC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4374" y="1504950"/>
            <a:ext cx="2838451" cy="4357687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6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08A15C4-12FD-4EB0-8B3D-70473BD0AA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77250" y="738939"/>
            <a:ext cx="2838450" cy="2998871"/>
          </a:xfrm>
          <a:prstGeom prst="roundRect">
            <a:avLst>
              <a:gd name="adj" fmla="val 9997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23008B88-BD6A-420D-A123-B3A0C0388F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5425" y="738939"/>
            <a:ext cx="2838450" cy="2998871"/>
          </a:xfrm>
          <a:prstGeom prst="roundRect">
            <a:avLst>
              <a:gd name="adj" fmla="val 9997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6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C3C7DE4D-996F-419C-AA24-6275D7B4CF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6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53F6425-E254-42DF-8CEE-05AD77A74D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76924" y="981075"/>
            <a:ext cx="5400675" cy="489585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810356B-B2C1-4AE3-B0DE-843FF75BDD1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3877" y="2085975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BD4C780A-FEA2-4BC7-A31C-26FB87A5A46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362326" y="2085975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5BD92314-46D6-4570-9834-6E31FB70E8D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00775" y="2085975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0669C55B-B876-460F-B07B-DE6BB78EB72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039224" y="2085974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271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5223FDD9-D6F7-4B73-8C01-A0EABA4736E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72300" y="0"/>
            <a:ext cx="521970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54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73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916" r:id="rId2"/>
    <p:sldLayoutId id="2147483897" r:id="rId3"/>
    <p:sldLayoutId id="2147483867" r:id="rId4"/>
    <p:sldLayoutId id="2147483907" r:id="rId5"/>
    <p:sldLayoutId id="2147483908" r:id="rId6"/>
    <p:sldLayoutId id="2147483891" r:id="rId7"/>
    <p:sldLayoutId id="2147483884" r:id="rId8"/>
    <p:sldLayoutId id="2147483902" r:id="rId9"/>
    <p:sldLayoutId id="2147483894" r:id="rId10"/>
    <p:sldLayoutId id="2147483821" r:id="rId11"/>
    <p:sldLayoutId id="2147483838" r:id="rId12"/>
    <p:sldLayoutId id="2147483913" r:id="rId13"/>
    <p:sldLayoutId id="214748391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02904" y="320517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  <a:cs typeface="Nasim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18148" y="1348292"/>
            <a:ext cx="8617907" cy="20019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kern="0" dirty="0" smtClean="0">
                <a:solidFill>
                  <a:schemeClr val="bg1"/>
                </a:solidFill>
                <a:latin typeface="Arial"/>
                <a:cs typeface="B Zar" panose="00000400000000000000" pitchFamily="2" charset="-78"/>
              </a:rPr>
              <a:t>مداخلات روان شناختی در پیشگیری و درمان ایدز</a:t>
            </a:r>
            <a:endParaRPr lang="en-US" sz="1400" b="1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80460" y="3796864"/>
            <a:ext cx="5774499" cy="8392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دکتر رضا برومند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83791" y="4835047"/>
            <a:ext cx="2567836" cy="6137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آذر ماه 1400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3" y="1348292"/>
            <a:ext cx="2254663" cy="412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47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همانطور </a:t>
            </a:r>
            <a:r>
              <a:rPr lang="fa-IR" sz="3200" b="1" dirty="0">
                <a:cs typeface="B Zar" panose="00000400000000000000" pitchFamily="2" charset="-78"/>
              </a:rPr>
              <a:t>که می دانید ایدز یک بیماری کشنده است که توسط ویروس </a:t>
            </a:r>
            <a:r>
              <a:rPr lang="en-US" sz="3200" b="1" dirty="0">
                <a:cs typeface="B Zar" panose="00000400000000000000" pitchFamily="2" charset="-78"/>
              </a:rPr>
              <a:t>HIV </a:t>
            </a:r>
            <a:r>
              <a:rPr lang="fa-IR" sz="3200" b="1" dirty="0">
                <a:cs typeface="B Zar" panose="00000400000000000000" pitchFamily="2" charset="-78"/>
              </a:rPr>
              <a:t>ایجاد می </a:t>
            </a:r>
            <a:r>
              <a:rPr lang="fa-IR" sz="3200" b="1" dirty="0" smtClean="0">
                <a:cs typeface="B Zar" panose="00000400000000000000" pitchFamily="2" charset="-78"/>
              </a:rPr>
              <a:t>شود</a:t>
            </a:r>
          </a:p>
          <a:p>
            <a:pPr algn="r" rtl="1">
              <a:lnSpc>
                <a:spcPct val="20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با </a:t>
            </a:r>
            <a:r>
              <a:rPr lang="fa-IR" sz="3200" b="1" dirty="0">
                <a:cs typeface="B Zar" panose="00000400000000000000" pitchFamily="2" charset="-78"/>
              </a:rPr>
              <a:t>ورود این ویروس به بدن، قدرت دفاعی بدن روز به روز کاهش می یابد و هر میکروبی فرصت بیمارکردن فرد را پیدا می کند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lnSpc>
                <a:spcPct val="200000"/>
              </a:lnSpc>
            </a:pP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علائم و مراحل ایدز یا </a:t>
            </a:r>
            <a:r>
              <a:rPr lang="en-US" sz="3200" b="1" dirty="0">
                <a:solidFill>
                  <a:srgbClr val="C00000"/>
                </a:solidFill>
                <a:cs typeface="B Zar" panose="00000400000000000000" pitchFamily="2" charset="-78"/>
              </a:rPr>
              <a:t>HIV</a:t>
            </a:r>
          </a:p>
        </p:txBody>
      </p:sp>
    </p:spTree>
    <p:extLst>
      <p:ext uri="{BB962C8B-B14F-4D97-AF65-F5344CB8AC3E}">
        <p14:creationId xmlns:p14="http://schemas.microsoft.com/office/powerpoint/2010/main" val="181999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3200" b="1" dirty="0">
                <a:cs typeface="B Zar" panose="00000400000000000000" pitchFamily="2" charset="-78"/>
              </a:rPr>
              <a:t>عفونت ویروسی </a:t>
            </a:r>
            <a:r>
              <a:rPr lang="en-US" sz="3200" b="1" dirty="0">
                <a:cs typeface="B Zar" panose="00000400000000000000" pitchFamily="2" charset="-78"/>
              </a:rPr>
              <a:t>HIV </a:t>
            </a:r>
            <a:r>
              <a:rPr lang="fa-IR" sz="3200" b="1" dirty="0">
                <a:cs typeface="B Zar" panose="00000400000000000000" pitchFamily="2" charset="-78"/>
              </a:rPr>
              <a:t>در سه مرحله اتفاق می افتد که بدون انجام درمان، در طول زمان بدتر خواهد شد و در نهایت سیستم ایمنی بدن شما را از بین می برد.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lnSpc>
                <a:spcPct val="200000"/>
              </a:lnSpc>
            </a:pP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علائم و مراحل ایدز یا </a:t>
            </a:r>
            <a:r>
              <a:rPr lang="en-US" sz="3200" b="1" dirty="0">
                <a:solidFill>
                  <a:srgbClr val="C00000"/>
                </a:solidFill>
                <a:cs typeface="B Zar" panose="00000400000000000000" pitchFamily="2" charset="-78"/>
              </a:rPr>
              <a:t>HIV</a:t>
            </a:r>
          </a:p>
        </p:txBody>
      </p:sp>
    </p:spTree>
    <p:extLst>
      <p:ext uri="{BB962C8B-B14F-4D97-AF65-F5344CB8AC3E}">
        <p14:creationId xmlns:p14="http://schemas.microsoft.com/office/powerpoint/2010/main" val="20671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مرحله </a:t>
            </a: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اول:عفونت </a:t>
            </a: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حاد</a:t>
            </a:r>
            <a:r>
              <a:rPr lang="en-US" sz="3200" b="1" dirty="0">
                <a:solidFill>
                  <a:srgbClr val="C00000"/>
                </a:solidFill>
                <a:cs typeface="B Zar" panose="00000400000000000000" pitchFamily="2" charset="-78"/>
              </a:rPr>
              <a:t> HIV </a:t>
            </a:r>
            <a:endParaRPr lang="fa-IR" sz="3200" b="1" dirty="0" smtClean="0">
              <a:solidFill>
                <a:srgbClr val="C00000"/>
              </a:solidFill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 </a:t>
            </a:r>
            <a:r>
              <a:rPr lang="fa-IR" sz="3200" b="1" dirty="0">
                <a:cs typeface="B Zar" panose="00000400000000000000" pitchFamily="2" charset="-78"/>
              </a:rPr>
              <a:t>اکثر مردم وقتی آلوده به ویروس </a:t>
            </a:r>
            <a:r>
              <a:rPr lang="fa-IR" sz="3200" b="1" dirty="0" smtClean="0">
                <a:cs typeface="B Zar" panose="00000400000000000000" pitchFamily="2" charset="-78"/>
              </a:rPr>
              <a:t>می </a:t>
            </a:r>
            <a:r>
              <a:rPr lang="fa-IR" sz="3200" b="1" dirty="0">
                <a:cs typeface="B Zar" panose="00000400000000000000" pitchFamily="2" charset="-78"/>
              </a:rPr>
              <a:t>شوند به سرعت متوجه نمی شوند، اما کمی بعد ممکن است علائمی را نشان </a:t>
            </a:r>
            <a:r>
              <a:rPr lang="fa-IR" sz="3200" b="1" dirty="0" smtClean="0">
                <a:cs typeface="B Zar" panose="00000400000000000000" pitchFamily="2" charset="-78"/>
              </a:rPr>
              <a:t>دهد</a:t>
            </a:r>
          </a:p>
          <a:p>
            <a:pPr algn="r" rtl="1">
              <a:lnSpc>
                <a:spcPct val="20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 </a:t>
            </a:r>
            <a:r>
              <a:rPr lang="fa-IR" sz="3200" b="1" dirty="0">
                <a:cs typeface="B Zar" panose="00000400000000000000" pitchFamily="2" charset="-78"/>
              </a:rPr>
              <a:t>این زمانی است که سیستم ایمنی بدن شما مبارزه می کند، معمولا در عرض 2 تا 6 هفته پس از اینکه ویروس را گرفتید</a:t>
            </a:r>
            <a:r>
              <a:rPr lang="fa-IR" sz="3200" b="1" dirty="0" smtClean="0">
                <a:cs typeface="B Zar" panose="00000400000000000000" pitchFamily="2" charset="-78"/>
              </a:rPr>
              <a:t>.</a:t>
            </a:r>
            <a:endParaRPr lang="fa-IR" sz="3200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lnSpc>
                <a:spcPct val="200000"/>
              </a:lnSpc>
            </a:pP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علائم و مراحل ایدز یا </a:t>
            </a:r>
            <a:r>
              <a:rPr lang="en-US" sz="3200" b="1" dirty="0">
                <a:solidFill>
                  <a:srgbClr val="C00000"/>
                </a:solidFill>
                <a:cs typeface="B Zar" panose="00000400000000000000" pitchFamily="2" charset="-78"/>
              </a:rPr>
              <a:t>HIV</a:t>
            </a:r>
          </a:p>
        </p:txBody>
      </p:sp>
    </p:spTree>
    <p:extLst>
      <p:ext uri="{BB962C8B-B14F-4D97-AF65-F5344CB8AC3E}">
        <p14:creationId xmlns:p14="http://schemas.microsoft.com/office/powerpoint/2010/main" val="149314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مرحله دوم:عفونت مزمن </a:t>
            </a:r>
            <a:r>
              <a:rPr lang="en-US" sz="2800" b="1" dirty="0">
                <a:solidFill>
                  <a:srgbClr val="C00000"/>
                </a:solidFill>
                <a:cs typeface="B Zar" panose="00000400000000000000" pitchFamily="2" charset="-78"/>
              </a:rPr>
              <a:t>HIV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>
                <a:cs typeface="B Zar" panose="00000400000000000000" pitchFamily="2" charset="-78"/>
              </a:rPr>
              <a:t>بعد از اینکه سیستم ایمنی شما نبرد با </a:t>
            </a:r>
            <a:r>
              <a:rPr lang="en-US" sz="2800" b="1" dirty="0">
                <a:cs typeface="B Zar" panose="00000400000000000000" pitchFamily="2" charset="-78"/>
              </a:rPr>
              <a:t>HIV </a:t>
            </a:r>
            <a:r>
              <a:rPr lang="fa-IR" sz="2800" b="1" dirty="0">
                <a:cs typeface="B Zar" panose="00000400000000000000" pitchFamily="2" charset="-78"/>
              </a:rPr>
              <a:t>را از دست می دهد و می بازد، نشانه های ایدز از بین می رود؛ پزشکان این را دوره </a:t>
            </a:r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نامنظم یا بالینی پنهان </a:t>
            </a:r>
            <a:r>
              <a:rPr lang="fa-IR" sz="2800" b="1" dirty="0">
                <a:cs typeface="B Zar" panose="00000400000000000000" pitchFamily="2" charset="-78"/>
              </a:rPr>
              <a:t>می نامند. </a:t>
            </a:r>
            <a:endParaRPr lang="fa-IR" sz="28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اکثر </a:t>
            </a:r>
            <a:r>
              <a:rPr lang="fa-IR" sz="2800" b="1" dirty="0">
                <a:cs typeface="B Zar" panose="00000400000000000000" pitchFamily="2" charset="-78"/>
              </a:rPr>
              <a:t>افراد نشانه هایی را نمی بینید یا احساس نمی کنند و شما ممکن است متوجه نشوید که آلوده شده اید و می توانید </a:t>
            </a:r>
            <a:r>
              <a:rPr lang="en-US" sz="2800" b="1" dirty="0">
                <a:cs typeface="B Zar" panose="00000400000000000000" pitchFamily="2" charset="-78"/>
              </a:rPr>
              <a:t>HIV </a:t>
            </a:r>
            <a:r>
              <a:rPr lang="fa-IR" sz="2800" b="1" dirty="0">
                <a:cs typeface="B Zar" panose="00000400000000000000" pitchFamily="2" charset="-78"/>
              </a:rPr>
              <a:t>را به دیگران منتقل کنید.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lnSpc>
                <a:spcPct val="200000"/>
              </a:lnSpc>
            </a:pP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علائم و مراحل ایدز یا </a:t>
            </a:r>
            <a:r>
              <a:rPr lang="en-US" sz="3200" b="1" dirty="0">
                <a:solidFill>
                  <a:srgbClr val="C00000"/>
                </a:solidFill>
                <a:cs typeface="B Zar" panose="00000400000000000000" pitchFamily="2" charset="-78"/>
              </a:rPr>
              <a:t>HIV</a:t>
            </a:r>
          </a:p>
        </p:txBody>
      </p:sp>
    </p:spTree>
    <p:extLst>
      <p:ext uri="{BB962C8B-B14F-4D97-AF65-F5344CB8AC3E}">
        <p14:creationId xmlns:p14="http://schemas.microsoft.com/office/powerpoint/2010/main" val="3835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مرحله سوم:ایدز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>
                <a:cs typeface="B Zar" panose="00000400000000000000" pitchFamily="2" charset="-78"/>
              </a:rPr>
              <a:t>ایدز مرحله پیشرفته عفونت ویروسی </a:t>
            </a:r>
            <a:r>
              <a:rPr lang="en-US" sz="2800" b="1" dirty="0">
                <a:cs typeface="B Zar" panose="00000400000000000000" pitchFamily="2" charset="-78"/>
              </a:rPr>
              <a:t>HIV </a:t>
            </a:r>
            <a:r>
              <a:rPr lang="fa-IR" sz="2800" b="1" dirty="0">
                <a:cs typeface="B Zar" panose="00000400000000000000" pitchFamily="2" charset="-78"/>
              </a:rPr>
              <a:t>است ؛ این معمولا زمانی است که تعداد سلول های </a:t>
            </a:r>
            <a:r>
              <a:rPr lang="en-US" sz="2800" b="1" dirty="0">
                <a:cs typeface="B Zar" panose="00000400000000000000" pitchFamily="2" charset="-78"/>
              </a:rPr>
              <a:t>t-cell cd4 </a:t>
            </a:r>
            <a:r>
              <a:rPr lang="fa-IR" sz="2800" b="1" dirty="0">
                <a:cs typeface="B Zar" panose="00000400000000000000" pitchFamily="2" charset="-78"/>
              </a:rPr>
              <a:t>کمتر از 200 باشد</a:t>
            </a:r>
            <a:r>
              <a:rPr lang="fa-IR" sz="2800" b="1" dirty="0" smtClean="0"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fa-IR" sz="2800" b="1" dirty="0">
                <a:cs typeface="B Zar" panose="00000400000000000000" pitchFamily="2" charset="-78"/>
              </a:rPr>
              <a:t>شما همچنین می توانید با کمک "</a:t>
            </a:r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تشخیص بیماری های ایدزی</a:t>
            </a:r>
            <a:r>
              <a:rPr lang="fa-IR" sz="2800" b="1" dirty="0">
                <a:cs typeface="B Zar" panose="00000400000000000000" pitchFamily="2" charset="-78"/>
              </a:rPr>
              <a:t>" مانند سارکوم کاپوسی (نوعی سرطان پوست) یا پنومونی (بیماری ریوی)، ایدز شما تشخیص داده </a:t>
            </a:r>
            <a:r>
              <a:rPr lang="fa-IR" sz="2800" b="1" dirty="0" smtClean="0">
                <a:cs typeface="B Zar" panose="00000400000000000000" pitchFamily="2" charset="-78"/>
              </a:rPr>
              <a:t>شود</a:t>
            </a:r>
            <a:endParaRPr lang="fa-IR" sz="2800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lnSpc>
                <a:spcPct val="200000"/>
              </a:lnSpc>
            </a:pP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علائم و مراحل ایدز یا </a:t>
            </a:r>
            <a:r>
              <a:rPr lang="en-US" sz="3200" b="1" dirty="0">
                <a:solidFill>
                  <a:srgbClr val="C00000"/>
                </a:solidFill>
                <a:cs typeface="B Zar" panose="00000400000000000000" pitchFamily="2" charset="-78"/>
              </a:rPr>
              <a:t>HIV</a:t>
            </a:r>
          </a:p>
        </p:txBody>
      </p:sp>
    </p:spTree>
    <p:extLst>
      <p:ext uri="{BB962C8B-B14F-4D97-AF65-F5344CB8AC3E}">
        <p14:creationId xmlns:p14="http://schemas.microsoft.com/office/powerpoint/2010/main" val="102480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ب:راهنمایی:فرایند اطلاع رسانی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سطوح چهارگانه مداخلات روان شناختی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199" y="2769363"/>
            <a:ext cx="8785977" cy="272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22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ج:مشاوره:فرایند خودشناسی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سطوح چهارگانه مداخلات روان شناختی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307" y="3056352"/>
            <a:ext cx="9936013" cy="243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22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د:رواندرمانی:فرآیند تغییر در شخصیت،افکار،احساس و رفتار</a:t>
            </a:r>
            <a:endParaRPr lang="en-US" sz="3200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سطوح چهارگانه مداخلات روان شناختی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73" y="3056352"/>
            <a:ext cx="8374475" cy="22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22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dirty="0" smtClean="0">
                <a:solidFill>
                  <a:schemeClr val="tx1"/>
                </a:solidFill>
                <a:cs typeface="Nasim" panose="00000700000000000000" pitchFamily="2" charset="-78"/>
              </a:rPr>
              <a:t>موسسه آنامیس مهرجنوب برگزار میکند:</a:t>
            </a:r>
            <a:endParaRPr lang="en-US" dirty="0">
              <a:solidFill>
                <a:schemeClr val="tx1"/>
              </a:solidFill>
              <a:cs typeface="Nasim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00725" y="2304789"/>
            <a:ext cx="8354860" cy="1753643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altLang="en-US" sz="4800" b="1" kern="0" dirty="0" smtClean="0">
                <a:solidFill>
                  <a:schemeClr val="bg1"/>
                </a:solidFill>
                <a:latin typeface="Arial"/>
                <a:cs typeface="B Zar" panose="00000400000000000000" pitchFamily="2" charset="-78"/>
              </a:rPr>
              <a:t>مشاوره </a:t>
            </a:r>
            <a:r>
              <a:rPr lang="fa-IR" altLang="en-US" sz="4800" b="1" kern="0" dirty="0">
                <a:solidFill>
                  <a:schemeClr val="bg1"/>
                </a:solidFill>
                <a:latin typeface="Arial"/>
                <a:cs typeface="B Zar" panose="00000400000000000000" pitchFamily="2" charset="-78"/>
              </a:rPr>
              <a:t>در ایدز</a:t>
            </a:r>
            <a:endParaRPr lang="en-US" sz="2000" b="1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381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2400" b="1" dirty="0">
                <a:cs typeface="B Zar" panose="00000400000000000000" pitchFamily="2" charset="-78"/>
              </a:rPr>
              <a:t>مشاوره يك تعامل هدفمند است كه طي </a:t>
            </a:r>
            <a:r>
              <a:rPr lang="fa-IR" sz="2400" b="1" dirty="0" smtClean="0">
                <a:cs typeface="B Zar" panose="00000400000000000000" pitchFamily="2" charset="-78"/>
              </a:rPr>
              <a:t>آن </a:t>
            </a:r>
            <a:r>
              <a:rPr lang="fa-IR" sz="2400" b="1" dirty="0">
                <a:cs typeface="B Zar" panose="00000400000000000000" pitchFamily="2" charset="-78"/>
              </a:rPr>
              <a:t>مشاور با صرف وقت و توجه براي مراجع ، به او </a:t>
            </a:r>
            <a:r>
              <a:rPr lang="fa-IR" sz="2400" b="1" dirty="0" smtClean="0">
                <a:cs typeface="B Zar" panose="00000400000000000000" pitchFamily="2" charset="-78"/>
              </a:rPr>
              <a:t>در سه زمینه کمک می نماید: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1- </a:t>
            </a:r>
            <a:r>
              <a:rPr lang="fa-IR" sz="2800" b="1" dirty="0">
                <a:solidFill>
                  <a:srgbClr val="002060"/>
                </a:solidFill>
                <a:cs typeface="B Zar" panose="00000400000000000000" pitchFamily="2" charset="-78"/>
              </a:rPr>
              <a:t>جستجو و كشف روش هايي براي زيستن خلاقانه </a:t>
            </a:r>
            <a:r>
              <a:rPr lang="fa-IR" sz="28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تر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2- </a:t>
            </a:r>
            <a:r>
              <a:rPr lang="fa-IR" sz="2800" b="1" dirty="0">
                <a:solidFill>
                  <a:srgbClr val="002060"/>
                </a:solidFill>
                <a:cs typeface="B Zar" panose="00000400000000000000" pitchFamily="2" charset="-78"/>
              </a:rPr>
              <a:t>تصميم </a:t>
            </a:r>
            <a:r>
              <a:rPr lang="fa-IR" sz="28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گيري منطقی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3- </a:t>
            </a:r>
            <a:r>
              <a:rPr lang="fa-IR" sz="2800" b="1" dirty="0">
                <a:solidFill>
                  <a:srgbClr val="002060"/>
                </a:solidFill>
                <a:cs typeface="B Zar" panose="00000400000000000000" pitchFamily="2" charset="-78"/>
              </a:rPr>
              <a:t>تغيير </a:t>
            </a:r>
            <a:r>
              <a:rPr lang="fa-IR" sz="28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و بهبود رفتار</a:t>
            </a:r>
            <a:endParaRPr lang="fa-IR" sz="28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مشاوره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24" y="2686592"/>
            <a:ext cx="3039898" cy="284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4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231904" y="404664"/>
            <a:ext cx="6528725" cy="532859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1"/>
            <a:r>
              <a:rPr lang="fa-IR" sz="40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رضا برومند</a:t>
            </a:r>
          </a:p>
          <a:p>
            <a:pPr algn="r" rtl="1"/>
            <a:r>
              <a:rPr lang="fa-IR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دانش آموخته رشته های روان شناسی بالینی، روان شناسی تربیتی و مشاوره خانواده</a:t>
            </a:r>
            <a:r>
              <a:rPr lang="en-US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 </a:t>
            </a:r>
            <a:r>
              <a:rPr lang="fa-IR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 تا مقطع دکترای تخصصی</a:t>
            </a:r>
          </a:p>
          <a:p>
            <a:pPr algn="r" rtl="1"/>
            <a:r>
              <a:rPr lang="fa-IR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در دانشگاه های اصفهان، شیراز، مالایا و هرمزگان</a:t>
            </a:r>
          </a:p>
          <a:p>
            <a:pPr algn="r" rtl="1"/>
            <a:r>
              <a:rPr lang="fa-IR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مولف، مترجم و طراح و مجری کارگاه های آموزشی</a:t>
            </a:r>
            <a:endParaRPr lang="en-US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6222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3200" b="1" dirty="0">
                <a:cs typeface="B Zar" panose="00000400000000000000" pitchFamily="2" charset="-78"/>
              </a:rPr>
              <a:t>روان‌شناسی یا </a:t>
            </a:r>
            <a:r>
              <a:rPr lang="fa-IR" sz="3200" b="1" dirty="0" smtClean="0">
                <a:cs typeface="B Zar" panose="00000400000000000000" pitchFamily="2" charset="-78"/>
              </a:rPr>
              <a:t>پسیکولوژی (</a:t>
            </a:r>
            <a:r>
              <a:rPr lang="fa-IR" sz="3200" b="1" dirty="0">
                <a:cs typeface="B Zar" panose="00000400000000000000" pitchFamily="2" charset="-78"/>
              </a:rPr>
              <a:t>به انگلیسی: </a:t>
            </a:r>
            <a:r>
              <a:rPr lang="en-US" sz="3200" b="1" dirty="0" smtClean="0">
                <a:cs typeface="B Zar" panose="00000400000000000000" pitchFamily="2" charset="-78"/>
              </a:rPr>
              <a:t>psychology </a:t>
            </a:r>
            <a:r>
              <a:rPr lang="fa-IR" sz="3200" b="1" dirty="0" smtClean="0">
                <a:cs typeface="B Zar" panose="00000400000000000000" pitchFamily="2" charset="-78"/>
              </a:rPr>
              <a:t> ):</a:t>
            </a:r>
          </a:p>
          <a:p>
            <a:pPr algn="r" rtl="1">
              <a:lnSpc>
                <a:spcPct val="20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 علمی </a:t>
            </a:r>
            <a:r>
              <a:rPr lang="fa-IR" sz="3200" b="1" dirty="0">
                <a:cs typeface="B Zar" panose="00000400000000000000" pitchFamily="2" charset="-78"/>
              </a:rPr>
              <a:t>است که با استفاده از </a:t>
            </a: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روش علمی </a:t>
            </a:r>
            <a:r>
              <a:rPr lang="fa-IR" sz="3200" b="1" dirty="0">
                <a:cs typeface="B Zar" panose="00000400000000000000" pitchFamily="2" charset="-78"/>
              </a:rPr>
              <a:t>به پژوهش و </a:t>
            </a:r>
            <a:r>
              <a:rPr lang="fa-IR" sz="3200" b="1" dirty="0" smtClean="0">
                <a:cs typeface="B Zar" panose="00000400000000000000" pitchFamily="2" charset="-78"/>
              </a:rPr>
              <a:t>مطالعه </a:t>
            </a:r>
            <a:r>
              <a:rPr lang="fa-IR" sz="3200" b="1" dirty="0">
                <a:cs typeface="B Zar" panose="00000400000000000000" pitchFamily="2" charset="-78"/>
              </a:rPr>
              <a:t>روان (ذهن)، فرایند ذهنی و رفتار در موجودات زنده </a:t>
            </a:r>
            <a:r>
              <a:rPr lang="fa-IR" sz="3200" b="1" dirty="0" smtClean="0">
                <a:cs typeface="B Zar" panose="00000400000000000000" pitchFamily="2" charset="-78"/>
              </a:rPr>
              <a:t>می‌پردازد.</a:t>
            </a:r>
            <a:endParaRPr lang="fa-IR" sz="3200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روان شناسی چیست؟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12" y="4308953"/>
            <a:ext cx="9319364" cy="149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45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4400" b="1" dirty="0" smtClean="0">
                <a:cs typeface="B Zar" panose="00000400000000000000" pitchFamily="2" charset="-78"/>
              </a:rPr>
              <a:t>1-جذاب </a:t>
            </a:r>
            <a:r>
              <a:rPr lang="fa-IR" sz="4400" b="1" dirty="0">
                <a:cs typeface="B Zar" panose="00000400000000000000" pitchFamily="2" charset="-78"/>
              </a:rPr>
              <a:t>بودن</a:t>
            </a:r>
          </a:p>
          <a:p>
            <a:pPr algn="r" rtl="1">
              <a:lnSpc>
                <a:spcPct val="200000"/>
              </a:lnSpc>
            </a:pPr>
            <a:r>
              <a:rPr lang="fa-IR" sz="4400" b="1" dirty="0" smtClean="0">
                <a:cs typeface="B Zar" panose="00000400000000000000" pitchFamily="2" charset="-78"/>
              </a:rPr>
              <a:t>2-مهم </a:t>
            </a:r>
            <a:r>
              <a:rPr lang="fa-IR" sz="4400" b="1" dirty="0">
                <a:cs typeface="B Zar" panose="00000400000000000000" pitchFamily="2" charset="-78"/>
              </a:rPr>
              <a:t>بودن</a:t>
            </a:r>
          </a:p>
          <a:p>
            <a:pPr algn="r" rtl="1">
              <a:lnSpc>
                <a:spcPct val="200000"/>
              </a:lnSpc>
            </a:pPr>
            <a:r>
              <a:rPr lang="fa-IR" sz="4400" b="1" dirty="0" smtClean="0">
                <a:cs typeface="B Zar" panose="00000400000000000000" pitchFamily="2" charset="-78"/>
              </a:rPr>
              <a:t>3-امیدبخش </a:t>
            </a:r>
            <a:r>
              <a:rPr lang="fa-IR" sz="4400" b="1" dirty="0">
                <a:cs typeface="B Zar" panose="00000400000000000000" pitchFamily="2" charset="-78"/>
              </a:rPr>
              <a:t>بودن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>
                <a:solidFill>
                  <a:srgbClr val="C00000"/>
                </a:solidFill>
                <a:cs typeface="B Zar" panose="00000400000000000000" pitchFamily="2" charset="-78"/>
              </a:rPr>
              <a:t>سه مشخصه اصلی روان شناسی کنونی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31" y="1823183"/>
            <a:ext cx="2762250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31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a-IR" sz="2400" b="1" dirty="0">
                <a:solidFill>
                  <a:prstClr val="black"/>
                </a:solidFill>
                <a:cs typeface="B Zar" panose="00000400000000000000" pitchFamily="2" charset="-78"/>
              </a:rPr>
              <a:t>1-اغلب مردم وحتی تحصیلکرده های سایر رشته ها به </a:t>
            </a:r>
            <a:r>
              <a:rPr lang="fa-IR" sz="24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مطالعه</a:t>
            </a:r>
          </a:p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a-IR" sz="24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 </a:t>
            </a:r>
            <a:r>
              <a:rPr lang="fa-IR" sz="2400" b="1" dirty="0">
                <a:solidFill>
                  <a:prstClr val="black"/>
                </a:solidFill>
                <a:cs typeface="B Zar" panose="00000400000000000000" pitchFamily="2" charset="-78"/>
              </a:rPr>
              <a:t>کتب روان شناسی علاقه نشان می دهند</a:t>
            </a:r>
          </a:p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a-IR" sz="2400" b="1" dirty="0">
                <a:solidFill>
                  <a:prstClr val="black"/>
                </a:solidFill>
                <a:cs typeface="B Zar" panose="00000400000000000000" pitchFamily="2" charset="-78"/>
              </a:rPr>
              <a:t>2-تولید محتوای موضوعات روان شناسی در فضای </a:t>
            </a:r>
            <a:r>
              <a:rPr lang="fa-IR" sz="24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مجازی</a:t>
            </a:r>
          </a:p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a-IR" sz="24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 </a:t>
            </a:r>
            <a:r>
              <a:rPr lang="fa-IR" sz="2400" b="1" dirty="0">
                <a:solidFill>
                  <a:prstClr val="black"/>
                </a:solidFill>
                <a:cs typeface="B Zar" panose="00000400000000000000" pitchFamily="2" charset="-78"/>
              </a:rPr>
              <a:t>بیشترین حجم را بخود اختصاص داده است</a:t>
            </a:r>
          </a:p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a-IR" sz="2400" b="1" dirty="0">
                <a:solidFill>
                  <a:prstClr val="black"/>
                </a:solidFill>
                <a:cs typeface="B Zar" panose="00000400000000000000" pitchFamily="2" charset="-78"/>
              </a:rPr>
              <a:t>3-کتاب های روان شناسی بالاترین میزان فروش را داشته اند</a:t>
            </a:r>
          </a:p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a-IR" sz="2400" b="1" dirty="0">
                <a:solidFill>
                  <a:prstClr val="black"/>
                </a:solidFill>
                <a:cs typeface="B Zar" panose="00000400000000000000" pitchFamily="2" charset="-78"/>
              </a:rPr>
              <a:t>4-فارغ التحصلان و شاغلین سایر رشته ها پس از مدتی به فعالیت در حوزه روان شناسی </a:t>
            </a:r>
            <a:r>
              <a:rPr lang="fa-IR" sz="24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روی </a:t>
            </a:r>
            <a:r>
              <a:rPr lang="fa-IR" sz="2400" b="1" dirty="0">
                <a:solidFill>
                  <a:prstClr val="black"/>
                </a:solidFill>
                <a:cs typeface="B Zar" panose="00000400000000000000" pitchFamily="2" charset="-78"/>
              </a:rPr>
              <a:t>آورده اند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cs typeface="B Zar" panose="00000400000000000000" pitchFamily="2" charset="-78"/>
              </a:rPr>
              <a:t>Attractive</a:t>
            </a:r>
            <a:r>
              <a:rPr lang="fa-IR" sz="4000" b="1" dirty="0">
                <a:solidFill>
                  <a:srgbClr val="C00000"/>
                </a:solidFill>
                <a:cs typeface="B Zar" panose="00000400000000000000" pitchFamily="2" charset="-78"/>
              </a:rPr>
              <a:t>جذاب بودن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36" y="1448246"/>
            <a:ext cx="2619375" cy="26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4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cs typeface="B Zar" panose="00000400000000000000" pitchFamily="2" charset="-78"/>
              </a:rPr>
              <a:t>گسترش روان شناسی در حوزه های </a:t>
            </a:r>
            <a:r>
              <a:rPr lang="fa-IR" sz="2800" b="1" dirty="0" smtClean="0">
                <a:cs typeface="B Zar" panose="00000400000000000000" pitchFamily="2" charset="-78"/>
              </a:rPr>
              <a:t>مختلف مانند</a:t>
            </a:r>
            <a:endParaRPr lang="fa-IR" sz="2800" b="1" dirty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cs typeface="B Zar" panose="00000400000000000000" pitchFamily="2" charset="-78"/>
              </a:rPr>
              <a:t>آموزش و پرورش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اقتصاد/بازرگانی و تجارت</a:t>
            </a:r>
            <a:endParaRPr lang="fa-IR" sz="2800" b="1" dirty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cs typeface="B Zar" panose="00000400000000000000" pitchFamily="2" charset="-78"/>
              </a:rPr>
              <a:t>دین و مذهب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cs typeface="B Zar" panose="00000400000000000000" pitchFamily="2" charset="-78"/>
              </a:rPr>
              <a:t>بهداشت و درمان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سیاست/فرهنگ</a:t>
            </a:r>
            <a:endParaRPr lang="fa-IR" sz="2800" b="1" dirty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ورزش</a:t>
            </a:r>
            <a:endParaRPr lang="fa-IR" sz="2800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cs typeface="B Zar" panose="00000400000000000000" pitchFamily="2" charset="-78"/>
              </a:rPr>
              <a:t>Importance</a:t>
            </a:r>
            <a:r>
              <a:rPr lang="fa-IR" sz="4000" b="1" dirty="0">
                <a:solidFill>
                  <a:srgbClr val="C00000"/>
                </a:solidFill>
                <a:cs typeface="B Zar" panose="00000400000000000000" pitchFamily="2" charset="-78"/>
              </a:rPr>
              <a:t>2-اهمیت داشتن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10" y="3558130"/>
            <a:ext cx="357779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7" y="1462087"/>
            <a:ext cx="3666889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4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342900" lvl="0" indent="-342900" algn="r" rtl="1">
              <a:spcBef>
                <a:spcPct val="20000"/>
              </a:spcBef>
              <a:buFont typeface="Arial" pitchFamily="34" charset="0"/>
              <a:buChar char="•"/>
            </a:pPr>
            <a:r>
              <a:rPr lang="fa-IR" sz="3200" b="1" dirty="0">
                <a:solidFill>
                  <a:prstClr val="black"/>
                </a:solidFill>
                <a:cs typeface="B Zar" panose="00000400000000000000" pitchFamily="2" charset="-78"/>
              </a:rPr>
              <a:t>هر جایی به مشکل بر می خوریم سراغ روان شناسی و روان شناسان می رویم</a:t>
            </a:r>
          </a:p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a-IR" sz="3200" b="1" dirty="0">
                <a:solidFill>
                  <a:prstClr val="black"/>
                </a:solidFill>
                <a:cs typeface="B Zar" panose="00000400000000000000" pitchFamily="2" charset="-78"/>
              </a:rPr>
              <a:t>مشکلات شخصی</a:t>
            </a:r>
          </a:p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a-IR" sz="3200" b="1" dirty="0">
                <a:solidFill>
                  <a:prstClr val="black"/>
                </a:solidFill>
                <a:cs typeface="B Zar" panose="00000400000000000000" pitchFamily="2" charset="-78"/>
              </a:rPr>
              <a:t>مشکلات خانوادگی</a:t>
            </a:r>
          </a:p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a-IR" sz="3200" b="1" dirty="0">
                <a:solidFill>
                  <a:prstClr val="black"/>
                </a:solidFill>
                <a:cs typeface="B Zar" panose="00000400000000000000" pitchFamily="2" charset="-78"/>
              </a:rPr>
              <a:t>برای موفق شدن</a:t>
            </a:r>
          </a:p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a-IR" sz="3200" b="1" dirty="0">
                <a:solidFill>
                  <a:prstClr val="black"/>
                </a:solidFill>
                <a:cs typeface="B Zar" panose="00000400000000000000" pitchFamily="2" charset="-78"/>
              </a:rPr>
              <a:t>بهبود روابط</a:t>
            </a:r>
          </a:p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a-IR" sz="3200" b="1" dirty="0">
                <a:solidFill>
                  <a:prstClr val="black"/>
                </a:solidFill>
                <a:cs typeface="B Zar" panose="00000400000000000000" pitchFamily="2" charset="-78"/>
              </a:rPr>
              <a:t>بهبود عملکرد شغلی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cs typeface="B Zar" panose="00000400000000000000" pitchFamily="2" charset="-78"/>
              </a:rPr>
              <a:t>Promising</a:t>
            </a:r>
            <a:r>
              <a:rPr lang="fa-IR" sz="4400" b="1" dirty="0">
                <a:solidFill>
                  <a:srgbClr val="C00000"/>
                </a:solidFill>
                <a:cs typeface="B Zar" panose="00000400000000000000" pitchFamily="2" charset="-78"/>
              </a:rPr>
              <a:t>3-امیدبخش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7" y="2455101"/>
            <a:ext cx="3108851" cy="251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06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  <a:cs typeface="Nasim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52811" y="2392470"/>
            <a:ext cx="9444625" cy="20019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kern="0" dirty="0" smtClean="0">
                <a:solidFill>
                  <a:schemeClr val="bg1"/>
                </a:solidFill>
                <a:latin typeface="Arial"/>
                <a:cs typeface="B Zar" panose="00000400000000000000" pitchFamily="2" charset="-78"/>
              </a:rPr>
              <a:t>سطوح 4 گانه مداخلات روان شناختی</a:t>
            </a:r>
            <a:endParaRPr lang="en-US" sz="2000" b="1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الف:آموزش:فرایند انتقال دانش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سطوح چهارگانه مداخلات روان شناختی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311" y="3056352"/>
            <a:ext cx="9416333" cy="227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06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16645</TotalTime>
  <Words>681</Words>
  <Application>Microsoft Office PowerPoint</Application>
  <PresentationFormat>Custom</PresentationFormat>
  <Paragraphs>105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GD Design</dc:creator>
  <cp:lastModifiedBy>09018868042</cp:lastModifiedBy>
  <cp:revision>6034</cp:revision>
  <dcterms:created xsi:type="dcterms:W3CDTF">2020-10-27T13:35:18Z</dcterms:created>
  <dcterms:modified xsi:type="dcterms:W3CDTF">2021-12-02T11:33:19Z</dcterms:modified>
</cp:coreProperties>
</file>